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6" r:id="rId2"/>
    <p:sldId id="281" r:id="rId3"/>
    <p:sldId id="268" r:id="rId4"/>
    <p:sldId id="275" r:id="rId5"/>
    <p:sldId id="320" r:id="rId6"/>
    <p:sldId id="257" r:id="rId7"/>
    <p:sldId id="304" r:id="rId8"/>
    <p:sldId id="305" r:id="rId9"/>
    <p:sldId id="308" r:id="rId10"/>
    <p:sldId id="309" r:id="rId11"/>
    <p:sldId id="310" r:id="rId12"/>
    <p:sldId id="311" r:id="rId13"/>
    <p:sldId id="312" r:id="rId14"/>
    <p:sldId id="313" r:id="rId15"/>
    <p:sldId id="315" r:id="rId16"/>
    <p:sldId id="316" r:id="rId17"/>
    <p:sldId id="258" r:id="rId18"/>
    <p:sldId id="261" r:id="rId19"/>
    <p:sldId id="317" r:id="rId20"/>
    <p:sldId id="318" r:id="rId21"/>
    <p:sldId id="303" r:id="rId22"/>
    <p:sldId id="260" r:id="rId23"/>
    <p:sldId id="289" r:id="rId24"/>
    <p:sldId id="290" r:id="rId25"/>
    <p:sldId id="291" r:id="rId26"/>
    <p:sldId id="292" r:id="rId27"/>
    <p:sldId id="293" r:id="rId28"/>
    <p:sldId id="294" r:id="rId29"/>
    <p:sldId id="319"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A2253-AAFC-4D76-9F85-A12C942D9E0F}" type="doc">
      <dgm:prSet loTypeId="urn:microsoft.com/office/officeart/2005/8/layout/cycle8" loCatId="cycle" qsTypeId="urn:microsoft.com/office/officeart/2005/8/quickstyle/simple1" qsCatId="simple" csTypeId="urn:microsoft.com/office/officeart/2005/8/colors/accent1_2" csCatId="accent1" phldr="1"/>
      <dgm:spPr/>
    </dgm:pt>
    <dgm:pt modelId="{DA0F2455-7C91-4123-8DBA-68E0ECA1C0D8}">
      <dgm:prSet phldrT="[Text]" custT="1"/>
      <dgm:spPr/>
      <dgm:t>
        <a:bodyPr/>
        <a:lstStyle/>
        <a:p>
          <a:pPr rtl="1"/>
          <a:r>
            <a:rPr lang="en-US" sz="2400" b="1" dirty="0" smtClean="0"/>
            <a:t>Diversity of investment</a:t>
          </a:r>
          <a:endParaRPr lang="fa-IR" sz="2400" b="1" dirty="0"/>
        </a:p>
      </dgm:t>
    </dgm:pt>
    <dgm:pt modelId="{B58F00C1-8F48-4138-8390-DA2B664B00DE}" type="parTrans" cxnId="{4C565006-F106-422E-B0FB-A6276409A3F8}">
      <dgm:prSet/>
      <dgm:spPr/>
      <dgm:t>
        <a:bodyPr/>
        <a:lstStyle/>
        <a:p>
          <a:pPr rtl="1"/>
          <a:endParaRPr lang="fa-IR" sz="2000" b="1"/>
        </a:p>
      </dgm:t>
    </dgm:pt>
    <dgm:pt modelId="{ADAD8A23-2FA2-4079-B3CD-932FC5050B39}" type="sibTrans" cxnId="{4C565006-F106-422E-B0FB-A6276409A3F8}">
      <dgm:prSet/>
      <dgm:spPr/>
      <dgm:t>
        <a:bodyPr/>
        <a:lstStyle/>
        <a:p>
          <a:pPr rtl="1"/>
          <a:endParaRPr lang="fa-IR" sz="2000" b="1"/>
        </a:p>
      </dgm:t>
    </dgm:pt>
    <dgm:pt modelId="{3A95BD28-2C5D-47F7-B972-0C0A26C3C555}">
      <dgm:prSet phldrT="[Text]" custT="1"/>
      <dgm:spPr/>
      <dgm:t>
        <a:bodyPr/>
        <a:lstStyle/>
        <a:p>
          <a:pPr rtl="1"/>
          <a:r>
            <a:rPr lang="en-US" sz="2400" b="1" dirty="0" smtClean="0"/>
            <a:t>Risks</a:t>
          </a:r>
          <a:endParaRPr lang="fa-IR" sz="2400" b="1" dirty="0"/>
        </a:p>
      </dgm:t>
    </dgm:pt>
    <dgm:pt modelId="{3499DC30-0DD2-412D-94B3-3C4A8D28EBA2}" type="parTrans" cxnId="{C5D32807-6538-4E9F-A5D5-AB2662B710B1}">
      <dgm:prSet/>
      <dgm:spPr/>
      <dgm:t>
        <a:bodyPr/>
        <a:lstStyle/>
        <a:p>
          <a:pPr rtl="1"/>
          <a:endParaRPr lang="fa-IR" sz="2000" b="1"/>
        </a:p>
      </dgm:t>
    </dgm:pt>
    <dgm:pt modelId="{B54C7C54-B2BA-4B48-9508-5AF3BA3E0F33}" type="sibTrans" cxnId="{C5D32807-6538-4E9F-A5D5-AB2662B710B1}">
      <dgm:prSet/>
      <dgm:spPr/>
      <dgm:t>
        <a:bodyPr/>
        <a:lstStyle/>
        <a:p>
          <a:pPr rtl="1"/>
          <a:endParaRPr lang="fa-IR" sz="2000" b="1"/>
        </a:p>
      </dgm:t>
    </dgm:pt>
    <dgm:pt modelId="{6B6C6580-DD3A-4822-B302-BA8723AE69B4}">
      <dgm:prSet phldrT="[Text]" custT="1"/>
      <dgm:spPr/>
      <dgm:t>
        <a:bodyPr/>
        <a:lstStyle/>
        <a:p>
          <a:pPr rtl="1"/>
          <a:r>
            <a:rPr lang="en-US" sz="2400" b="1" dirty="0" smtClean="0"/>
            <a:t>VIEW &amp; Attractiveness</a:t>
          </a:r>
          <a:endParaRPr lang="fa-IR" sz="2400" b="1" dirty="0"/>
        </a:p>
      </dgm:t>
    </dgm:pt>
    <dgm:pt modelId="{9B5416F8-511A-43D9-8EC1-E4D95423AFFD}" type="parTrans" cxnId="{6E8863AC-9669-446E-AF6E-8A3BC5D21155}">
      <dgm:prSet/>
      <dgm:spPr/>
      <dgm:t>
        <a:bodyPr/>
        <a:lstStyle/>
        <a:p>
          <a:pPr rtl="1"/>
          <a:endParaRPr lang="fa-IR" sz="2000" b="1"/>
        </a:p>
      </dgm:t>
    </dgm:pt>
    <dgm:pt modelId="{1F13F45D-C600-43C5-B9BD-57234D4B2F5E}" type="sibTrans" cxnId="{6E8863AC-9669-446E-AF6E-8A3BC5D21155}">
      <dgm:prSet/>
      <dgm:spPr/>
      <dgm:t>
        <a:bodyPr/>
        <a:lstStyle/>
        <a:p>
          <a:pPr rtl="1"/>
          <a:endParaRPr lang="fa-IR" sz="2000" b="1"/>
        </a:p>
      </dgm:t>
    </dgm:pt>
    <dgm:pt modelId="{02211BA3-D852-44E6-9CB1-CB216E21EF63}" type="pres">
      <dgm:prSet presAssocID="{586A2253-AAFC-4D76-9F85-A12C942D9E0F}" presName="compositeShape" presStyleCnt="0">
        <dgm:presLayoutVars>
          <dgm:chMax val="7"/>
          <dgm:dir/>
          <dgm:resizeHandles val="exact"/>
        </dgm:presLayoutVars>
      </dgm:prSet>
      <dgm:spPr/>
    </dgm:pt>
    <dgm:pt modelId="{8957BA09-D310-4B48-929D-CCB3CAA6DDAE}" type="pres">
      <dgm:prSet presAssocID="{586A2253-AAFC-4D76-9F85-A12C942D9E0F}" presName="wedge1" presStyleLbl="node1" presStyleIdx="0" presStyleCnt="3"/>
      <dgm:spPr/>
      <dgm:t>
        <a:bodyPr/>
        <a:lstStyle/>
        <a:p>
          <a:pPr rtl="1"/>
          <a:endParaRPr lang="fa-IR"/>
        </a:p>
      </dgm:t>
    </dgm:pt>
    <dgm:pt modelId="{FBC2319C-EBB0-43D5-A035-F3D68F423BDE}" type="pres">
      <dgm:prSet presAssocID="{586A2253-AAFC-4D76-9F85-A12C942D9E0F}" presName="dummy1a" presStyleCnt="0"/>
      <dgm:spPr/>
    </dgm:pt>
    <dgm:pt modelId="{5E8391D4-3821-4969-BDF1-08F8DE870534}" type="pres">
      <dgm:prSet presAssocID="{586A2253-AAFC-4D76-9F85-A12C942D9E0F}" presName="dummy1b" presStyleCnt="0"/>
      <dgm:spPr/>
    </dgm:pt>
    <dgm:pt modelId="{1F0ECA61-5968-414C-8C2E-8FF2AB0BB9E5}" type="pres">
      <dgm:prSet presAssocID="{586A2253-AAFC-4D76-9F85-A12C942D9E0F}" presName="wedge1Tx" presStyleLbl="node1" presStyleIdx="0" presStyleCnt="3">
        <dgm:presLayoutVars>
          <dgm:chMax val="0"/>
          <dgm:chPref val="0"/>
          <dgm:bulletEnabled val="1"/>
        </dgm:presLayoutVars>
      </dgm:prSet>
      <dgm:spPr/>
      <dgm:t>
        <a:bodyPr/>
        <a:lstStyle/>
        <a:p>
          <a:pPr rtl="1"/>
          <a:endParaRPr lang="fa-IR"/>
        </a:p>
      </dgm:t>
    </dgm:pt>
    <dgm:pt modelId="{41E71B7A-2BF0-48F8-A384-885A83AD55EB}" type="pres">
      <dgm:prSet presAssocID="{586A2253-AAFC-4D76-9F85-A12C942D9E0F}" presName="wedge2" presStyleLbl="node1" presStyleIdx="1" presStyleCnt="3"/>
      <dgm:spPr/>
      <dgm:t>
        <a:bodyPr/>
        <a:lstStyle/>
        <a:p>
          <a:pPr rtl="1"/>
          <a:endParaRPr lang="fa-IR"/>
        </a:p>
      </dgm:t>
    </dgm:pt>
    <dgm:pt modelId="{3252EBEF-BBCF-435B-8A55-F041C6C20AD0}" type="pres">
      <dgm:prSet presAssocID="{586A2253-AAFC-4D76-9F85-A12C942D9E0F}" presName="dummy2a" presStyleCnt="0"/>
      <dgm:spPr/>
    </dgm:pt>
    <dgm:pt modelId="{310001D8-BA36-4AE6-8CB4-E20778503BCA}" type="pres">
      <dgm:prSet presAssocID="{586A2253-AAFC-4D76-9F85-A12C942D9E0F}" presName="dummy2b" presStyleCnt="0"/>
      <dgm:spPr/>
    </dgm:pt>
    <dgm:pt modelId="{4B73D80D-5FAC-45D4-9076-4CA9CEC43E35}" type="pres">
      <dgm:prSet presAssocID="{586A2253-AAFC-4D76-9F85-A12C942D9E0F}" presName="wedge2Tx" presStyleLbl="node1" presStyleIdx="1" presStyleCnt="3">
        <dgm:presLayoutVars>
          <dgm:chMax val="0"/>
          <dgm:chPref val="0"/>
          <dgm:bulletEnabled val="1"/>
        </dgm:presLayoutVars>
      </dgm:prSet>
      <dgm:spPr/>
      <dgm:t>
        <a:bodyPr/>
        <a:lstStyle/>
        <a:p>
          <a:pPr rtl="1"/>
          <a:endParaRPr lang="fa-IR"/>
        </a:p>
      </dgm:t>
    </dgm:pt>
    <dgm:pt modelId="{1BD4178C-3688-43D4-9BB0-1ED12CD6F74A}" type="pres">
      <dgm:prSet presAssocID="{586A2253-AAFC-4D76-9F85-A12C942D9E0F}" presName="wedge3" presStyleLbl="node1" presStyleIdx="2" presStyleCnt="3"/>
      <dgm:spPr/>
      <dgm:t>
        <a:bodyPr/>
        <a:lstStyle/>
        <a:p>
          <a:pPr rtl="1"/>
          <a:endParaRPr lang="fa-IR"/>
        </a:p>
      </dgm:t>
    </dgm:pt>
    <dgm:pt modelId="{9A6E828F-15C6-4765-A1BC-65F5349E362D}" type="pres">
      <dgm:prSet presAssocID="{586A2253-AAFC-4D76-9F85-A12C942D9E0F}" presName="dummy3a" presStyleCnt="0"/>
      <dgm:spPr/>
    </dgm:pt>
    <dgm:pt modelId="{0A05AD2C-73D6-4BA1-A29D-E0A4ED376FC3}" type="pres">
      <dgm:prSet presAssocID="{586A2253-AAFC-4D76-9F85-A12C942D9E0F}" presName="dummy3b" presStyleCnt="0"/>
      <dgm:spPr/>
    </dgm:pt>
    <dgm:pt modelId="{7F7B320B-8DEE-41B1-9F5F-29FD8C734D6D}" type="pres">
      <dgm:prSet presAssocID="{586A2253-AAFC-4D76-9F85-A12C942D9E0F}" presName="wedge3Tx" presStyleLbl="node1" presStyleIdx="2" presStyleCnt="3">
        <dgm:presLayoutVars>
          <dgm:chMax val="0"/>
          <dgm:chPref val="0"/>
          <dgm:bulletEnabled val="1"/>
        </dgm:presLayoutVars>
      </dgm:prSet>
      <dgm:spPr/>
      <dgm:t>
        <a:bodyPr/>
        <a:lstStyle/>
        <a:p>
          <a:pPr rtl="1"/>
          <a:endParaRPr lang="fa-IR"/>
        </a:p>
      </dgm:t>
    </dgm:pt>
    <dgm:pt modelId="{D6DE1233-2E2F-4BCF-A1D0-F22660ECC6A3}" type="pres">
      <dgm:prSet presAssocID="{ADAD8A23-2FA2-4079-B3CD-932FC5050B39}" presName="arrowWedge1" presStyleLbl="fgSibTrans2D1" presStyleIdx="0" presStyleCnt="3"/>
      <dgm:spPr/>
    </dgm:pt>
    <dgm:pt modelId="{511A922C-4B52-4733-BA7F-45BD8893211A}" type="pres">
      <dgm:prSet presAssocID="{B54C7C54-B2BA-4B48-9508-5AF3BA3E0F33}" presName="arrowWedge2" presStyleLbl="fgSibTrans2D1" presStyleIdx="1" presStyleCnt="3"/>
      <dgm:spPr/>
    </dgm:pt>
    <dgm:pt modelId="{4529EA9D-86F6-494B-A21A-ADC79FE7E7D1}" type="pres">
      <dgm:prSet presAssocID="{1F13F45D-C600-43C5-B9BD-57234D4B2F5E}" presName="arrowWedge3" presStyleLbl="fgSibTrans2D1" presStyleIdx="2" presStyleCnt="3"/>
      <dgm:spPr/>
    </dgm:pt>
  </dgm:ptLst>
  <dgm:cxnLst>
    <dgm:cxn modelId="{2FBA01C3-6A20-4B4A-90DB-43C0BD6CE7BD}" type="presOf" srcId="{6B6C6580-DD3A-4822-B302-BA8723AE69B4}" destId="{1BD4178C-3688-43D4-9BB0-1ED12CD6F74A}" srcOrd="0" destOrd="0" presId="urn:microsoft.com/office/officeart/2005/8/layout/cycle8"/>
    <dgm:cxn modelId="{3466BF8E-F0CD-48C5-8D2D-1780A81B704A}" type="presOf" srcId="{DA0F2455-7C91-4123-8DBA-68E0ECA1C0D8}" destId="{8957BA09-D310-4B48-929D-CCB3CAA6DDAE}" srcOrd="0" destOrd="0" presId="urn:microsoft.com/office/officeart/2005/8/layout/cycle8"/>
    <dgm:cxn modelId="{C5D32807-6538-4E9F-A5D5-AB2662B710B1}" srcId="{586A2253-AAFC-4D76-9F85-A12C942D9E0F}" destId="{3A95BD28-2C5D-47F7-B972-0C0A26C3C555}" srcOrd="1" destOrd="0" parTransId="{3499DC30-0DD2-412D-94B3-3C4A8D28EBA2}" sibTransId="{B54C7C54-B2BA-4B48-9508-5AF3BA3E0F33}"/>
    <dgm:cxn modelId="{4C565006-F106-422E-B0FB-A6276409A3F8}" srcId="{586A2253-AAFC-4D76-9F85-A12C942D9E0F}" destId="{DA0F2455-7C91-4123-8DBA-68E0ECA1C0D8}" srcOrd="0" destOrd="0" parTransId="{B58F00C1-8F48-4138-8390-DA2B664B00DE}" sibTransId="{ADAD8A23-2FA2-4079-B3CD-932FC5050B39}"/>
    <dgm:cxn modelId="{074CC31A-C552-4721-B273-FBE115C72D09}" type="presOf" srcId="{586A2253-AAFC-4D76-9F85-A12C942D9E0F}" destId="{02211BA3-D852-44E6-9CB1-CB216E21EF63}" srcOrd="0" destOrd="0" presId="urn:microsoft.com/office/officeart/2005/8/layout/cycle8"/>
    <dgm:cxn modelId="{BAA82C3B-AEBD-457F-9DCC-6B52FC714101}" type="presOf" srcId="{3A95BD28-2C5D-47F7-B972-0C0A26C3C555}" destId="{4B73D80D-5FAC-45D4-9076-4CA9CEC43E35}" srcOrd="1" destOrd="0" presId="urn:microsoft.com/office/officeart/2005/8/layout/cycle8"/>
    <dgm:cxn modelId="{20DAF30F-A1AF-43F6-8B49-2D0353983093}" type="presOf" srcId="{6B6C6580-DD3A-4822-B302-BA8723AE69B4}" destId="{7F7B320B-8DEE-41B1-9F5F-29FD8C734D6D}" srcOrd="1" destOrd="0" presId="urn:microsoft.com/office/officeart/2005/8/layout/cycle8"/>
    <dgm:cxn modelId="{6E8863AC-9669-446E-AF6E-8A3BC5D21155}" srcId="{586A2253-AAFC-4D76-9F85-A12C942D9E0F}" destId="{6B6C6580-DD3A-4822-B302-BA8723AE69B4}" srcOrd="2" destOrd="0" parTransId="{9B5416F8-511A-43D9-8EC1-E4D95423AFFD}" sibTransId="{1F13F45D-C600-43C5-B9BD-57234D4B2F5E}"/>
    <dgm:cxn modelId="{55AD6B68-628D-41C7-B965-3852A96E54CA}" type="presOf" srcId="{DA0F2455-7C91-4123-8DBA-68E0ECA1C0D8}" destId="{1F0ECA61-5968-414C-8C2E-8FF2AB0BB9E5}" srcOrd="1" destOrd="0" presId="urn:microsoft.com/office/officeart/2005/8/layout/cycle8"/>
    <dgm:cxn modelId="{E5403353-3732-46CC-891F-A103CA0B61C2}" type="presOf" srcId="{3A95BD28-2C5D-47F7-B972-0C0A26C3C555}" destId="{41E71B7A-2BF0-48F8-A384-885A83AD55EB}" srcOrd="0" destOrd="0" presId="urn:microsoft.com/office/officeart/2005/8/layout/cycle8"/>
    <dgm:cxn modelId="{A4328A81-D94F-4A3C-9DD4-08A6317501F1}" type="presParOf" srcId="{02211BA3-D852-44E6-9CB1-CB216E21EF63}" destId="{8957BA09-D310-4B48-929D-CCB3CAA6DDAE}" srcOrd="0" destOrd="0" presId="urn:microsoft.com/office/officeart/2005/8/layout/cycle8"/>
    <dgm:cxn modelId="{F7D6E58D-F639-4107-A9D6-8F1BA980BB56}" type="presParOf" srcId="{02211BA3-D852-44E6-9CB1-CB216E21EF63}" destId="{FBC2319C-EBB0-43D5-A035-F3D68F423BDE}" srcOrd="1" destOrd="0" presId="urn:microsoft.com/office/officeart/2005/8/layout/cycle8"/>
    <dgm:cxn modelId="{6C825191-9FE8-4C6E-BD13-08BBFDE9B34A}" type="presParOf" srcId="{02211BA3-D852-44E6-9CB1-CB216E21EF63}" destId="{5E8391D4-3821-4969-BDF1-08F8DE870534}" srcOrd="2" destOrd="0" presId="urn:microsoft.com/office/officeart/2005/8/layout/cycle8"/>
    <dgm:cxn modelId="{D41FFD2B-1D1A-4952-887C-620D01B087E8}" type="presParOf" srcId="{02211BA3-D852-44E6-9CB1-CB216E21EF63}" destId="{1F0ECA61-5968-414C-8C2E-8FF2AB0BB9E5}" srcOrd="3" destOrd="0" presId="urn:microsoft.com/office/officeart/2005/8/layout/cycle8"/>
    <dgm:cxn modelId="{2A9B52E0-5DFF-4DE3-A402-4B08780E91D6}" type="presParOf" srcId="{02211BA3-D852-44E6-9CB1-CB216E21EF63}" destId="{41E71B7A-2BF0-48F8-A384-885A83AD55EB}" srcOrd="4" destOrd="0" presId="urn:microsoft.com/office/officeart/2005/8/layout/cycle8"/>
    <dgm:cxn modelId="{1BCA3A06-9983-4B05-9A7C-9FF0DA774A02}" type="presParOf" srcId="{02211BA3-D852-44E6-9CB1-CB216E21EF63}" destId="{3252EBEF-BBCF-435B-8A55-F041C6C20AD0}" srcOrd="5" destOrd="0" presId="urn:microsoft.com/office/officeart/2005/8/layout/cycle8"/>
    <dgm:cxn modelId="{0B3E0B63-9EE3-48C4-BE69-24CF1B1F7151}" type="presParOf" srcId="{02211BA3-D852-44E6-9CB1-CB216E21EF63}" destId="{310001D8-BA36-4AE6-8CB4-E20778503BCA}" srcOrd="6" destOrd="0" presId="urn:microsoft.com/office/officeart/2005/8/layout/cycle8"/>
    <dgm:cxn modelId="{7C637ABF-AE9E-45D4-A7F5-9609C9BD51D7}" type="presParOf" srcId="{02211BA3-D852-44E6-9CB1-CB216E21EF63}" destId="{4B73D80D-5FAC-45D4-9076-4CA9CEC43E35}" srcOrd="7" destOrd="0" presId="urn:microsoft.com/office/officeart/2005/8/layout/cycle8"/>
    <dgm:cxn modelId="{91DEE531-2AE8-4256-B17C-741345718FBC}" type="presParOf" srcId="{02211BA3-D852-44E6-9CB1-CB216E21EF63}" destId="{1BD4178C-3688-43D4-9BB0-1ED12CD6F74A}" srcOrd="8" destOrd="0" presId="urn:microsoft.com/office/officeart/2005/8/layout/cycle8"/>
    <dgm:cxn modelId="{88BD0F64-60AD-442A-9C46-86B76942E095}" type="presParOf" srcId="{02211BA3-D852-44E6-9CB1-CB216E21EF63}" destId="{9A6E828F-15C6-4765-A1BC-65F5349E362D}" srcOrd="9" destOrd="0" presId="urn:microsoft.com/office/officeart/2005/8/layout/cycle8"/>
    <dgm:cxn modelId="{E26ECAAD-40AE-4744-913A-EF1F582A317E}" type="presParOf" srcId="{02211BA3-D852-44E6-9CB1-CB216E21EF63}" destId="{0A05AD2C-73D6-4BA1-A29D-E0A4ED376FC3}" srcOrd="10" destOrd="0" presId="urn:microsoft.com/office/officeart/2005/8/layout/cycle8"/>
    <dgm:cxn modelId="{311BA965-1144-4647-964C-19CBAA822F00}" type="presParOf" srcId="{02211BA3-D852-44E6-9CB1-CB216E21EF63}" destId="{7F7B320B-8DEE-41B1-9F5F-29FD8C734D6D}" srcOrd="11" destOrd="0" presId="urn:microsoft.com/office/officeart/2005/8/layout/cycle8"/>
    <dgm:cxn modelId="{7533D511-D915-48C1-91A8-D01B046B6C70}" type="presParOf" srcId="{02211BA3-D852-44E6-9CB1-CB216E21EF63}" destId="{D6DE1233-2E2F-4BCF-A1D0-F22660ECC6A3}" srcOrd="12" destOrd="0" presId="urn:microsoft.com/office/officeart/2005/8/layout/cycle8"/>
    <dgm:cxn modelId="{99008B38-84C3-4D09-9EE4-3D0AA53533EB}" type="presParOf" srcId="{02211BA3-D852-44E6-9CB1-CB216E21EF63}" destId="{511A922C-4B52-4733-BA7F-45BD8893211A}" srcOrd="13" destOrd="0" presId="urn:microsoft.com/office/officeart/2005/8/layout/cycle8"/>
    <dgm:cxn modelId="{2E62C036-46D0-4303-B6B4-F488ED462C59}" type="presParOf" srcId="{02211BA3-D852-44E6-9CB1-CB216E21EF63}" destId="{4529EA9D-86F6-494B-A21A-ADC79FE7E7D1}" srcOrd="1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7BA09-D310-4B48-929D-CCB3CAA6DDAE}">
      <dsp:nvSpPr>
        <dsp:cNvPr id="0" name=""/>
        <dsp:cNvSpPr/>
      </dsp:nvSpPr>
      <dsp:spPr>
        <a:xfrm>
          <a:off x="2297499" y="416566"/>
          <a:ext cx="5383318" cy="538331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smtClean="0"/>
            <a:t>Diversity of investment</a:t>
          </a:r>
          <a:endParaRPr lang="fa-IR" sz="2400" b="1" kern="1200" dirty="0"/>
        </a:p>
      </dsp:txBody>
      <dsp:txXfrm>
        <a:off x="5134636" y="1557317"/>
        <a:ext cx="1922613" cy="1602178"/>
      </dsp:txXfrm>
    </dsp:sp>
    <dsp:sp modelId="{41E71B7A-2BF0-48F8-A384-885A83AD55EB}">
      <dsp:nvSpPr>
        <dsp:cNvPr id="0" name=""/>
        <dsp:cNvSpPr/>
      </dsp:nvSpPr>
      <dsp:spPr>
        <a:xfrm>
          <a:off x="2186628" y="608827"/>
          <a:ext cx="5383318" cy="538331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smtClean="0"/>
            <a:t>Risks</a:t>
          </a:r>
          <a:endParaRPr lang="fa-IR" sz="2400" b="1" kern="1200" dirty="0"/>
        </a:p>
      </dsp:txBody>
      <dsp:txXfrm>
        <a:off x="3468371" y="4101575"/>
        <a:ext cx="2883920" cy="1409916"/>
      </dsp:txXfrm>
    </dsp:sp>
    <dsp:sp modelId="{1BD4178C-3688-43D4-9BB0-1ED12CD6F74A}">
      <dsp:nvSpPr>
        <dsp:cNvPr id="0" name=""/>
        <dsp:cNvSpPr/>
      </dsp:nvSpPr>
      <dsp:spPr>
        <a:xfrm>
          <a:off x="2075758" y="416566"/>
          <a:ext cx="5383318" cy="538331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smtClean="0"/>
            <a:t>VIEW &amp; Attractiveness</a:t>
          </a:r>
          <a:endParaRPr lang="fa-IR" sz="2400" b="1" kern="1200" dirty="0"/>
        </a:p>
      </dsp:txBody>
      <dsp:txXfrm>
        <a:off x="2699325" y="1557317"/>
        <a:ext cx="1922613" cy="1602178"/>
      </dsp:txXfrm>
    </dsp:sp>
    <dsp:sp modelId="{D6DE1233-2E2F-4BCF-A1D0-F22660ECC6A3}">
      <dsp:nvSpPr>
        <dsp:cNvPr id="0" name=""/>
        <dsp:cNvSpPr/>
      </dsp:nvSpPr>
      <dsp:spPr>
        <a:xfrm>
          <a:off x="1964690" y="83313"/>
          <a:ext cx="6049824" cy="604982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A922C-4B52-4733-BA7F-45BD8893211A}">
      <dsp:nvSpPr>
        <dsp:cNvPr id="0" name=""/>
        <dsp:cNvSpPr/>
      </dsp:nvSpPr>
      <dsp:spPr>
        <a:xfrm>
          <a:off x="1853375" y="275234"/>
          <a:ext cx="6049824" cy="604982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29EA9D-86F6-494B-A21A-ADC79FE7E7D1}">
      <dsp:nvSpPr>
        <dsp:cNvPr id="0" name=""/>
        <dsp:cNvSpPr/>
      </dsp:nvSpPr>
      <dsp:spPr>
        <a:xfrm>
          <a:off x="1742060" y="83313"/>
          <a:ext cx="6049824" cy="604982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E517AAB-C516-4301-8B89-84B15A714E20}" type="datetimeFigureOut">
              <a:rPr lang="fa-IR" smtClean="0"/>
              <a:pPr/>
              <a:t>05/21/1437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4089E1-87BC-4973-A882-7F6D8E934C48}" type="slidenum">
              <a:rPr lang="fa-IR" smtClean="0"/>
              <a:pPr/>
              <a:t>‹#›</a:t>
            </a:fld>
            <a:endParaRPr lang="fa-IR"/>
          </a:p>
        </p:txBody>
      </p:sp>
    </p:spTree>
    <p:extLst>
      <p:ext uri="{BB962C8B-B14F-4D97-AF65-F5344CB8AC3E}">
        <p14:creationId xmlns:p14="http://schemas.microsoft.com/office/powerpoint/2010/main" val="20749438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24089E1-87BC-4973-A882-7F6D8E934C48}" type="slidenum">
              <a:rPr lang="fa-IR" smtClean="0"/>
              <a:pPr/>
              <a:t>1</a:t>
            </a:fld>
            <a:endParaRPr lang="fa-IR"/>
          </a:p>
        </p:txBody>
      </p:sp>
    </p:spTree>
    <p:extLst>
      <p:ext uri="{BB962C8B-B14F-4D97-AF65-F5344CB8AC3E}">
        <p14:creationId xmlns:p14="http://schemas.microsoft.com/office/powerpoint/2010/main" val="120867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CC0000"/>
                </a:solidFill>
                <a:latin typeface="Tahoma" pitchFamily="34" charset="0"/>
              </a:defRPr>
            </a:lvl1pPr>
            <a:lvl2pPr marL="742950" indent="-285750">
              <a:defRPr sz="3600">
                <a:solidFill>
                  <a:srgbClr val="CC0000"/>
                </a:solidFill>
                <a:latin typeface="Tahoma" pitchFamily="34" charset="0"/>
              </a:defRPr>
            </a:lvl2pPr>
            <a:lvl3pPr marL="1143000" indent="-228600">
              <a:defRPr sz="3600">
                <a:solidFill>
                  <a:srgbClr val="CC0000"/>
                </a:solidFill>
                <a:latin typeface="Tahoma" pitchFamily="34" charset="0"/>
              </a:defRPr>
            </a:lvl3pPr>
            <a:lvl4pPr marL="1600200" indent="-228600">
              <a:defRPr sz="3600">
                <a:solidFill>
                  <a:srgbClr val="CC0000"/>
                </a:solidFill>
                <a:latin typeface="Tahoma" pitchFamily="34" charset="0"/>
              </a:defRPr>
            </a:lvl4pPr>
            <a:lvl5pPr marL="2057400" indent="-228600">
              <a:defRPr sz="3600">
                <a:solidFill>
                  <a:srgbClr val="CC0000"/>
                </a:solidFill>
                <a:latin typeface="Tahoma" pitchFamily="34" charset="0"/>
              </a:defRPr>
            </a:lvl5pPr>
            <a:lvl6pPr marL="2514600" indent="-228600" algn="l" rtl="0" eaLnBrk="0" fontAlgn="base" hangingPunct="0">
              <a:spcBef>
                <a:spcPct val="0"/>
              </a:spcBef>
              <a:spcAft>
                <a:spcPct val="0"/>
              </a:spcAft>
              <a:defRPr sz="3600">
                <a:solidFill>
                  <a:srgbClr val="CC0000"/>
                </a:solidFill>
                <a:latin typeface="Tahoma" pitchFamily="34" charset="0"/>
              </a:defRPr>
            </a:lvl6pPr>
            <a:lvl7pPr marL="2971800" indent="-228600" algn="l" rtl="0" eaLnBrk="0" fontAlgn="base" hangingPunct="0">
              <a:spcBef>
                <a:spcPct val="0"/>
              </a:spcBef>
              <a:spcAft>
                <a:spcPct val="0"/>
              </a:spcAft>
              <a:defRPr sz="3600">
                <a:solidFill>
                  <a:srgbClr val="CC0000"/>
                </a:solidFill>
                <a:latin typeface="Tahoma" pitchFamily="34" charset="0"/>
              </a:defRPr>
            </a:lvl7pPr>
            <a:lvl8pPr marL="3429000" indent="-228600" algn="l" rtl="0" eaLnBrk="0" fontAlgn="base" hangingPunct="0">
              <a:spcBef>
                <a:spcPct val="0"/>
              </a:spcBef>
              <a:spcAft>
                <a:spcPct val="0"/>
              </a:spcAft>
              <a:defRPr sz="3600">
                <a:solidFill>
                  <a:srgbClr val="CC0000"/>
                </a:solidFill>
                <a:latin typeface="Tahoma" pitchFamily="34" charset="0"/>
              </a:defRPr>
            </a:lvl8pPr>
            <a:lvl9pPr marL="3886200" indent="-228600" algn="l" rtl="0" eaLnBrk="0" fontAlgn="base" hangingPunct="0">
              <a:spcBef>
                <a:spcPct val="0"/>
              </a:spcBef>
              <a:spcAft>
                <a:spcPct val="0"/>
              </a:spcAft>
              <a:defRPr sz="3600">
                <a:solidFill>
                  <a:srgbClr val="CC0000"/>
                </a:solidFill>
                <a:latin typeface="Tahoma" pitchFamily="34" charset="0"/>
              </a:defRPr>
            </a:lvl9pPr>
          </a:lstStyle>
          <a:p>
            <a:fld id="{A1A3FB48-A798-432A-BF0D-92A9D5EA01D4}" type="slidenum">
              <a:rPr lang="ar-SA" sz="1200">
                <a:solidFill>
                  <a:schemeClr val="tx1"/>
                </a:solidFill>
                <a:latin typeface="Times New Roman" pitchFamily="18" charset="0"/>
              </a:rPr>
              <a:pPr/>
              <a:t>5</a:t>
            </a:fld>
            <a:endParaRPr lang="en-US" sz="1200">
              <a:solidFill>
                <a:schemeClr val="tx1"/>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ja-JP" altLang="en-US" smtClean="0"/>
          </a:p>
        </p:txBody>
      </p:sp>
    </p:spTree>
    <p:extLst>
      <p:ext uri="{BB962C8B-B14F-4D97-AF65-F5344CB8AC3E}">
        <p14:creationId xmlns:p14="http://schemas.microsoft.com/office/powerpoint/2010/main" val="112755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n-US" smtClean="0">
              <a:cs typeface="Arial" pitchFamily="34" charset="0"/>
            </a:endParaRPr>
          </a:p>
        </p:txBody>
      </p:sp>
    </p:spTree>
    <p:extLst>
      <p:ext uri="{BB962C8B-B14F-4D97-AF65-F5344CB8AC3E}">
        <p14:creationId xmlns:p14="http://schemas.microsoft.com/office/powerpoint/2010/main" val="94367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115E135-A82A-4CB6-96E4-C646C18E0794}" type="datetime8">
              <a:rPr lang="fa-IR" smtClean="0"/>
              <a:pPr/>
              <a:t>فوريه 29، 16</a:t>
            </a:fld>
            <a:endParaRPr lang="fa-IR"/>
          </a:p>
        </p:txBody>
      </p:sp>
      <p:sp>
        <p:nvSpPr>
          <p:cNvPr id="5" name="Footer Placeholder 4"/>
          <p:cNvSpPr>
            <a:spLocks noGrp="1"/>
          </p:cNvSpPr>
          <p:nvPr>
            <p:ph type="ftr" sz="quarter" idx="11"/>
          </p:nvPr>
        </p:nvSpPr>
        <p:spPr/>
        <p:txBody>
          <a:bodyPr/>
          <a:lstStyle/>
          <a:p>
            <a:r>
              <a:rPr lang="en-US" smtClean="0"/>
              <a:t>Saeid Mohazab Torabi</a:t>
            </a:r>
            <a:endParaRPr lang="fa-IR"/>
          </a:p>
        </p:txBody>
      </p:sp>
      <p:sp>
        <p:nvSpPr>
          <p:cNvPr id="6" name="Slide Number Placeholder 5"/>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D4A8311-1266-441D-BD42-259FE02CAC56}" type="datetime8">
              <a:rPr lang="fa-IR" smtClean="0"/>
              <a:pPr/>
              <a:t>فوريه 29، 16</a:t>
            </a:fld>
            <a:endParaRPr lang="fa-IR"/>
          </a:p>
        </p:txBody>
      </p:sp>
      <p:sp>
        <p:nvSpPr>
          <p:cNvPr id="5" name="Footer Placeholder 4"/>
          <p:cNvSpPr>
            <a:spLocks noGrp="1"/>
          </p:cNvSpPr>
          <p:nvPr>
            <p:ph type="ftr" sz="quarter" idx="11"/>
          </p:nvPr>
        </p:nvSpPr>
        <p:spPr/>
        <p:txBody>
          <a:bodyPr/>
          <a:lstStyle/>
          <a:p>
            <a:r>
              <a:rPr lang="en-US" smtClean="0"/>
              <a:t>Saeid Mohazab Torabi</a:t>
            </a:r>
            <a:endParaRPr lang="fa-IR"/>
          </a:p>
        </p:txBody>
      </p:sp>
      <p:sp>
        <p:nvSpPr>
          <p:cNvPr id="6" name="Slide Number Placeholder 5"/>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38B3869-4DD3-46A3-BFAF-ED891FD53008}" type="datetime8">
              <a:rPr lang="fa-IR" smtClean="0"/>
              <a:pPr/>
              <a:t>فوريه 29، 16</a:t>
            </a:fld>
            <a:endParaRPr lang="fa-IR"/>
          </a:p>
        </p:txBody>
      </p:sp>
      <p:sp>
        <p:nvSpPr>
          <p:cNvPr id="5" name="Footer Placeholder 4"/>
          <p:cNvSpPr>
            <a:spLocks noGrp="1"/>
          </p:cNvSpPr>
          <p:nvPr>
            <p:ph type="ftr" sz="quarter" idx="11"/>
          </p:nvPr>
        </p:nvSpPr>
        <p:spPr/>
        <p:txBody>
          <a:bodyPr/>
          <a:lstStyle/>
          <a:p>
            <a:r>
              <a:rPr lang="en-US" smtClean="0"/>
              <a:t>Saeid Mohazab Torabi</a:t>
            </a:r>
            <a:endParaRPr lang="fa-IR"/>
          </a:p>
        </p:txBody>
      </p:sp>
      <p:sp>
        <p:nvSpPr>
          <p:cNvPr id="6" name="Slide Number Placeholder 5"/>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9C977F9-C7C1-4361-B318-8D3E239CF697}" type="datetime8">
              <a:rPr lang="fa-IR" smtClean="0"/>
              <a:pPr/>
              <a:t>فوريه 29، 16</a:t>
            </a:fld>
            <a:endParaRPr lang="fa-IR"/>
          </a:p>
        </p:txBody>
      </p:sp>
      <p:sp>
        <p:nvSpPr>
          <p:cNvPr id="5" name="Footer Placeholder 4"/>
          <p:cNvSpPr>
            <a:spLocks noGrp="1"/>
          </p:cNvSpPr>
          <p:nvPr>
            <p:ph type="ftr" sz="quarter" idx="11"/>
          </p:nvPr>
        </p:nvSpPr>
        <p:spPr/>
        <p:txBody>
          <a:bodyPr/>
          <a:lstStyle/>
          <a:p>
            <a:r>
              <a:rPr lang="en-US" smtClean="0"/>
              <a:t>Saeid Mohazab Torabi</a:t>
            </a:r>
            <a:endParaRPr lang="fa-IR"/>
          </a:p>
        </p:txBody>
      </p:sp>
      <p:sp>
        <p:nvSpPr>
          <p:cNvPr id="6" name="Slide Number Placeholder 5"/>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90EC3-D0BB-4C95-996D-75A6DB4438DA}" type="datetime8">
              <a:rPr lang="fa-IR" smtClean="0"/>
              <a:pPr/>
              <a:t>فوريه 29، 16</a:t>
            </a:fld>
            <a:endParaRPr lang="fa-IR"/>
          </a:p>
        </p:txBody>
      </p:sp>
      <p:sp>
        <p:nvSpPr>
          <p:cNvPr id="5" name="Footer Placeholder 4"/>
          <p:cNvSpPr>
            <a:spLocks noGrp="1"/>
          </p:cNvSpPr>
          <p:nvPr>
            <p:ph type="ftr" sz="quarter" idx="11"/>
          </p:nvPr>
        </p:nvSpPr>
        <p:spPr/>
        <p:txBody>
          <a:bodyPr/>
          <a:lstStyle/>
          <a:p>
            <a:r>
              <a:rPr lang="en-US" smtClean="0"/>
              <a:t>Saeid Mohazab Torabi</a:t>
            </a:r>
            <a:endParaRPr lang="fa-IR"/>
          </a:p>
        </p:txBody>
      </p:sp>
      <p:sp>
        <p:nvSpPr>
          <p:cNvPr id="6" name="Slide Number Placeholder 5"/>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4B16CCB-C951-4ED3-A573-387ED39B992B}" type="datetime8">
              <a:rPr lang="fa-IR" smtClean="0"/>
              <a:pPr/>
              <a:t>فوريه 29، 16</a:t>
            </a:fld>
            <a:endParaRPr lang="fa-IR"/>
          </a:p>
        </p:txBody>
      </p:sp>
      <p:sp>
        <p:nvSpPr>
          <p:cNvPr id="6" name="Footer Placeholder 5"/>
          <p:cNvSpPr>
            <a:spLocks noGrp="1"/>
          </p:cNvSpPr>
          <p:nvPr>
            <p:ph type="ftr" sz="quarter" idx="11"/>
          </p:nvPr>
        </p:nvSpPr>
        <p:spPr/>
        <p:txBody>
          <a:bodyPr/>
          <a:lstStyle/>
          <a:p>
            <a:r>
              <a:rPr lang="en-US" smtClean="0"/>
              <a:t>Saeid Mohazab Torabi</a:t>
            </a:r>
            <a:endParaRPr lang="fa-IR"/>
          </a:p>
        </p:txBody>
      </p:sp>
      <p:sp>
        <p:nvSpPr>
          <p:cNvPr id="7" name="Slide Number Placeholder 6"/>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481D7A8-0D74-4B0E-98D6-1DEDE9C02485}" type="datetime8">
              <a:rPr lang="fa-IR" smtClean="0"/>
              <a:pPr/>
              <a:t>فوريه 29، 16</a:t>
            </a:fld>
            <a:endParaRPr lang="fa-IR"/>
          </a:p>
        </p:txBody>
      </p:sp>
      <p:sp>
        <p:nvSpPr>
          <p:cNvPr id="8" name="Footer Placeholder 7"/>
          <p:cNvSpPr>
            <a:spLocks noGrp="1"/>
          </p:cNvSpPr>
          <p:nvPr>
            <p:ph type="ftr" sz="quarter" idx="11"/>
          </p:nvPr>
        </p:nvSpPr>
        <p:spPr/>
        <p:txBody>
          <a:bodyPr/>
          <a:lstStyle/>
          <a:p>
            <a:r>
              <a:rPr lang="en-US" smtClean="0"/>
              <a:t>Saeid Mohazab Torabi</a:t>
            </a:r>
            <a:endParaRPr lang="fa-IR"/>
          </a:p>
        </p:txBody>
      </p:sp>
      <p:sp>
        <p:nvSpPr>
          <p:cNvPr id="9" name="Slide Number Placeholder 8"/>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6A2FFCD-3980-4640-A2C3-620DA963A8AE}" type="datetime8">
              <a:rPr lang="fa-IR" smtClean="0"/>
              <a:pPr/>
              <a:t>فوريه 29، 16</a:t>
            </a:fld>
            <a:endParaRPr lang="fa-IR"/>
          </a:p>
        </p:txBody>
      </p:sp>
      <p:sp>
        <p:nvSpPr>
          <p:cNvPr id="4" name="Footer Placeholder 3"/>
          <p:cNvSpPr>
            <a:spLocks noGrp="1"/>
          </p:cNvSpPr>
          <p:nvPr>
            <p:ph type="ftr" sz="quarter" idx="11"/>
          </p:nvPr>
        </p:nvSpPr>
        <p:spPr/>
        <p:txBody>
          <a:bodyPr/>
          <a:lstStyle/>
          <a:p>
            <a:r>
              <a:rPr lang="en-US" smtClean="0"/>
              <a:t>Saeid Mohazab Torabi</a:t>
            </a:r>
            <a:endParaRPr lang="fa-IR"/>
          </a:p>
        </p:txBody>
      </p:sp>
      <p:sp>
        <p:nvSpPr>
          <p:cNvPr id="5" name="Slide Number Placeholder 4"/>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D63D8-4CD6-4E75-9A70-DC87EB15BDA0}" type="datetime8">
              <a:rPr lang="fa-IR" smtClean="0"/>
              <a:pPr/>
              <a:t>فوريه 29، 16</a:t>
            </a:fld>
            <a:endParaRPr lang="fa-IR"/>
          </a:p>
        </p:txBody>
      </p:sp>
      <p:sp>
        <p:nvSpPr>
          <p:cNvPr id="3" name="Footer Placeholder 2"/>
          <p:cNvSpPr>
            <a:spLocks noGrp="1"/>
          </p:cNvSpPr>
          <p:nvPr>
            <p:ph type="ftr" sz="quarter" idx="11"/>
          </p:nvPr>
        </p:nvSpPr>
        <p:spPr/>
        <p:txBody>
          <a:bodyPr/>
          <a:lstStyle/>
          <a:p>
            <a:r>
              <a:rPr lang="en-US" smtClean="0"/>
              <a:t>Saeid Mohazab Torabi</a:t>
            </a:r>
            <a:endParaRPr lang="fa-IR"/>
          </a:p>
        </p:txBody>
      </p:sp>
      <p:sp>
        <p:nvSpPr>
          <p:cNvPr id="4" name="Slide Number Placeholder 3"/>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A29AA-735C-4D8D-8644-979E735C6B50}" type="datetime8">
              <a:rPr lang="fa-IR" smtClean="0"/>
              <a:pPr/>
              <a:t>فوريه 29، 16</a:t>
            </a:fld>
            <a:endParaRPr lang="fa-IR"/>
          </a:p>
        </p:txBody>
      </p:sp>
      <p:sp>
        <p:nvSpPr>
          <p:cNvPr id="6" name="Footer Placeholder 5"/>
          <p:cNvSpPr>
            <a:spLocks noGrp="1"/>
          </p:cNvSpPr>
          <p:nvPr>
            <p:ph type="ftr" sz="quarter" idx="11"/>
          </p:nvPr>
        </p:nvSpPr>
        <p:spPr/>
        <p:txBody>
          <a:bodyPr/>
          <a:lstStyle/>
          <a:p>
            <a:r>
              <a:rPr lang="en-US" smtClean="0"/>
              <a:t>Saeid Mohazab Torabi</a:t>
            </a:r>
            <a:endParaRPr lang="fa-IR"/>
          </a:p>
        </p:txBody>
      </p:sp>
      <p:sp>
        <p:nvSpPr>
          <p:cNvPr id="7" name="Slide Number Placeholder 6"/>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23A36-FA99-4641-B24A-7D759815F5DB}" type="datetime8">
              <a:rPr lang="fa-IR" smtClean="0"/>
              <a:pPr/>
              <a:t>فوريه 29، 16</a:t>
            </a:fld>
            <a:endParaRPr lang="fa-IR"/>
          </a:p>
        </p:txBody>
      </p:sp>
      <p:sp>
        <p:nvSpPr>
          <p:cNvPr id="6" name="Footer Placeholder 5"/>
          <p:cNvSpPr>
            <a:spLocks noGrp="1"/>
          </p:cNvSpPr>
          <p:nvPr>
            <p:ph type="ftr" sz="quarter" idx="11"/>
          </p:nvPr>
        </p:nvSpPr>
        <p:spPr/>
        <p:txBody>
          <a:bodyPr/>
          <a:lstStyle/>
          <a:p>
            <a:r>
              <a:rPr lang="en-US" smtClean="0"/>
              <a:t>Saeid Mohazab Torabi</a:t>
            </a:r>
            <a:endParaRPr lang="fa-IR"/>
          </a:p>
        </p:txBody>
      </p:sp>
      <p:sp>
        <p:nvSpPr>
          <p:cNvPr id="7" name="Slide Number Placeholder 6"/>
          <p:cNvSpPr>
            <a:spLocks noGrp="1"/>
          </p:cNvSpPr>
          <p:nvPr>
            <p:ph type="sldNum" sz="quarter" idx="12"/>
          </p:nvPr>
        </p:nvSpPr>
        <p:spPr/>
        <p:txBody>
          <a:bodyPr/>
          <a:lstStyle/>
          <a:p>
            <a:fld id="{9EC67082-D0F6-4E09-A350-A4E1A697F5E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77B14B-A8B5-4497-81FC-D11E26FF958D}" type="datetime8">
              <a:rPr lang="fa-IR" smtClean="0"/>
              <a:pPr/>
              <a:t>فوريه 29، 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Saeid Mohazab Torabi</a:t>
            </a: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C67082-D0F6-4E09-A350-A4E1A697F5E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s://www.ideaconnection.com/blog/wp-content/uploads/2015/03/Dollarphotoclub_80185193.jpg"/>
          <p:cNvPicPr preferRelativeResize="0">
            <a:picLocks noChangeArrowheads="1"/>
          </p:cNvPicPr>
          <p:nvPr/>
        </p:nvPicPr>
        <p:blipFill>
          <a:blip r:embed="rId3" cstate="print"/>
          <a:srcRect b="34412"/>
          <a:stretch>
            <a:fillRect/>
          </a:stretch>
        </p:blipFill>
        <p:spPr bwMode="auto">
          <a:xfrm>
            <a:off x="0" y="4121696"/>
            <a:ext cx="9144000" cy="2736304"/>
          </a:xfrm>
          <a:prstGeom prst="rect">
            <a:avLst/>
          </a:prstGeom>
          <a:noFill/>
        </p:spPr>
      </p:pic>
      <p:sp>
        <p:nvSpPr>
          <p:cNvPr id="2" name="Title 1"/>
          <p:cNvSpPr>
            <a:spLocks noGrp="1"/>
          </p:cNvSpPr>
          <p:nvPr>
            <p:ph type="ctrTitle"/>
          </p:nvPr>
        </p:nvSpPr>
        <p:spPr>
          <a:xfrm>
            <a:off x="107504" y="2140570"/>
            <a:ext cx="8928992" cy="1864494"/>
          </a:xfrm>
        </p:spPr>
        <p:txBody>
          <a:bodyPr>
            <a:normAutofit/>
          </a:bodyPr>
          <a:lstStyle/>
          <a:p>
            <a:pPr algn="l" rtl="0"/>
            <a:r>
              <a:rPr lang="en-US" sz="3200" dirty="0" smtClean="0"/>
              <a:t>Investments;</a:t>
            </a:r>
            <a:br>
              <a:rPr lang="en-US" sz="3200" dirty="0" smtClean="0"/>
            </a:br>
            <a:r>
              <a:rPr lang="en-US" sz="3200" dirty="0" smtClean="0"/>
              <a:t>Attractiveness &amp; Diversities In</a:t>
            </a:r>
            <a:br>
              <a:rPr lang="en-US" sz="3200" dirty="0" smtClean="0"/>
            </a:br>
            <a:r>
              <a:rPr lang="en-US" sz="3200" dirty="0" smtClean="0"/>
              <a:t>POWER INDUSTRY OF IRAN</a:t>
            </a:r>
            <a:endParaRPr lang="fa-IR" sz="3200" dirty="0"/>
          </a:p>
        </p:txBody>
      </p:sp>
      <p:sp>
        <p:nvSpPr>
          <p:cNvPr id="4" name="Slide Number Placeholder 3"/>
          <p:cNvSpPr>
            <a:spLocks noGrp="1"/>
          </p:cNvSpPr>
          <p:nvPr>
            <p:ph type="sldNum" sz="quarter" idx="12"/>
          </p:nvPr>
        </p:nvSpPr>
        <p:spPr>
          <a:xfrm>
            <a:off x="457200" y="6356350"/>
            <a:ext cx="442392" cy="365125"/>
          </a:xfrm>
        </p:spPr>
        <p:txBody>
          <a:bodyPr/>
          <a:lstStyle/>
          <a:p>
            <a:pPr rtl="0"/>
            <a:fld id="{9EC67082-D0F6-4E09-A350-A4E1A697F5EC}" type="slidenum">
              <a:rPr lang="fa-IR" sz="1600" b="1" smtClean="0">
                <a:solidFill>
                  <a:schemeClr val="bg1"/>
                </a:solidFill>
              </a:rPr>
              <a:pPr rtl="0"/>
              <a:t>1</a:t>
            </a:fld>
            <a:endParaRPr lang="fa-IR" sz="1600" b="1" dirty="0">
              <a:solidFill>
                <a:schemeClr val="bg1"/>
              </a:solidFill>
            </a:endParaRPr>
          </a:p>
        </p:txBody>
      </p:sp>
      <p:pic>
        <p:nvPicPr>
          <p:cNvPr id="15364" name="Picture 4" descr="Power of idea by t1na"/>
          <p:cNvPicPr preferRelativeResize="0">
            <a:picLocks noChangeArrowheads="1"/>
          </p:cNvPicPr>
          <p:nvPr/>
        </p:nvPicPr>
        <p:blipFill>
          <a:blip r:embed="rId4" cstate="print"/>
          <a:srcRect b="10128"/>
          <a:stretch>
            <a:fillRect/>
          </a:stretch>
        </p:blipFill>
        <p:spPr bwMode="auto">
          <a:xfrm>
            <a:off x="0" y="0"/>
            <a:ext cx="9144000" cy="1916832"/>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9" name="Picture 1" descr="T:\pictures\Gnce\Arms\4.jpg"/>
          <p:cNvPicPr>
            <a:picLocks noChangeAspect="1" noChangeArrowheads="1"/>
          </p:cNvPicPr>
          <p:nvPr/>
        </p:nvPicPr>
        <p:blipFill>
          <a:blip r:embed="rId5" cstate="print"/>
          <a:srcRect/>
          <a:stretch>
            <a:fillRect/>
          </a:stretch>
        </p:blipFill>
        <p:spPr bwMode="auto">
          <a:xfrm>
            <a:off x="0" y="0"/>
            <a:ext cx="1835696" cy="19168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4648201"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38200"/>
            <a:ext cx="41147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descr="T:\pictures\Gnce\Arms\4.jpg"/>
          <p:cNvPicPr>
            <a:picLocks noChangeAspect="1" noChangeArrowheads="1"/>
          </p:cNvPicPr>
          <p:nvPr/>
        </p:nvPicPr>
        <p:blipFill>
          <a:blip r:embed="rId4" cstate="print"/>
          <a:srcRect/>
          <a:stretch>
            <a:fillRect/>
          </a:stretch>
        </p:blipFill>
        <p:spPr bwMode="auto">
          <a:xfrm>
            <a:off x="1" y="0"/>
            <a:ext cx="1091460" cy="620688"/>
          </a:xfrm>
          <a:prstGeom prst="rect">
            <a:avLst/>
          </a:prstGeom>
          <a:noFill/>
        </p:spPr>
      </p:pic>
      <p:sp>
        <p:nvSpPr>
          <p:cNvPr id="5" name="TextBox 4"/>
          <p:cNvSpPr txBox="1"/>
          <p:nvPr/>
        </p:nvSpPr>
        <p:spPr>
          <a:xfrm>
            <a:off x="539552" y="6309320"/>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879302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57600"/>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8424" y="836712"/>
            <a:ext cx="669414" cy="2808312"/>
          </a:xfrm>
          <a:prstGeom prst="rect">
            <a:avLst/>
          </a:prstGeom>
          <a:noFill/>
        </p:spPr>
        <p:txBody>
          <a:bodyPr vert="vert"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73736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80772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6453336"/>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607000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738" y="957263"/>
            <a:ext cx="64865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descr="T:\pictures\Gnce\Arms\4.jpg"/>
          <p:cNvPicPr>
            <a:picLocks noChangeAspect="1" noChangeArrowheads="1"/>
          </p:cNvPicPr>
          <p:nvPr/>
        </p:nvPicPr>
        <p:blipFill>
          <a:blip r:embed="rId3" cstate="print"/>
          <a:srcRect/>
          <a:stretch>
            <a:fillRect/>
          </a:stretch>
        </p:blipFill>
        <p:spPr bwMode="auto">
          <a:xfrm>
            <a:off x="1" y="0"/>
            <a:ext cx="1091460" cy="620688"/>
          </a:xfrm>
          <a:prstGeom prst="rect">
            <a:avLst/>
          </a:prstGeom>
          <a:noFill/>
        </p:spPr>
      </p:pic>
      <p:sp>
        <p:nvSpPr>
          <p:cNvPr id="4" name="TextBox 3"/>
          <p:cNvSpPr txBox="1"/>
          <p:nvPr/>
        </p:nvSpPr>
        <p:spPr>
          <a:xfrm>
            <a:off x="611560" y="6237312"/>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
        <p:nvSpPr>
          <p:cNvPr id="2" name="Rectangle 1"/>
          <p:cNvSpPr/>
          <p:nvPr/>
        </p:nvSpPr>
        <p:spPr>
          <a:xfrm>
            <a:off x="6982921" y="1950432"/>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353</a:t>
            </a:r>
            <a:endParaRPr lang="fa-IR" dirty="0"/>
          </a:p>
        </p:txBody>
      </p:sp>
      <p:sp>
        <p:nvSpPr>
          <p:cNvPr id="6" name="Rectangle 5"/>
          <p:cNvSpPr/>
          <p:nvPr/>
        </p:nvSpPr>
        <p:spPr>
          <a:xfrm>
            <a:off x="7178371" y="2348880"/>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25000</a:t>
            </a:r>
            <a:endParaRPr lang="fa-IR" dirty="0"/>
          </a:p>
        </p:txBody>
      </p:sp>
      <p:sp>
        <p:nvSpPr>
          <p:cNvPr id="7" name="Rectangle 6"/>
          <p:cNvSpPr/>
          <p:nvPr/>
        </p:nvSpPr>
        <p:spPr>
          <a:xfrm>
            <a:off x="6710319" y="2924944"/>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206</a:t>
            </a:r>
            <a:endParaRPr lang="fa-IR" dirty="0"/>
          </a:p>
        </p:txBody>
      </p:sp>
      <p:sp>
        <p:nvSpPr>
          <p:cNvPr id="8" name="Rectangle 7"/>
          <p:cNvSpPr/>
          <p:nvPr/>
        </p:nvSpPr>
        <p:spPr>
          <a:xfrm>
            <a:off x="6535713" y="4509120"/>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1382</a:t>
            </a:r>
            <a:endParaRPr lang="fa-IR" dirty="0"/>
          </a:p>
        </p:txBody>
      </p:sp>
      <p:sp>
        <p:nvSpPr>
          <p:cNvPr id="9" name="Rectangle 8"/>
          <p:cNvSpPr/>
          <p:nvPr/>
        </p:nvSpPr>
        <p:spPr>
          <a:xfrm>
            <a:off x="6879159" y="5157192"/>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4000</a:t>
            </a:r>
            <a:endParaRPr lang="fa-IR" dirty="0"/>
          </a:p>
        </p:txBody>
      </p:sp>
      <p:sp>
        <p:nvSpPr>
          <p:cNvPr id="5" name="Rectangle 4"/>
          <p:cNvSpPr/>
          <p:nvPr/>
        </p:nvSpPr>
        <p:spPr>
          <a:xfrm>
            <a:off x="7155687" y="5433491"/>
            <a:ext cx="1837551" cy="311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Total: 32 Million</a:t>
            </a:r>
            <a:endParaRPr lang="fa-IR" dirty="0"/>
          </a:p>
        </p:txBody>
      </p:sp>
    </p:spTree>
    <p:extLst>
      <p:ext uri="{BB962C8B-B14F-4D97-AF65-F5344CB8AC3E}">
        <p14:creationId xmlns:p14="http://schemas.microsoft.com/office/powerpoint/2010/main" val="273552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8077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44408" y="2060848"/>
            <a:ext cx="669414" cy="2808312"/>
          </a:xfrm>
          <a:prstGeom prst="rect">
            <a:avLst/>
          </a:prstGeom>
          <a:noFill/>
        </p:spPr>
        <p:txBody>
          <a:bodyPr vert="vert"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581188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 y="38524"/>
            <a:ext cx="9142857" cy="6780952"/>
          </a:xfrm>
          <a:prstGeom prst="rect">
            <a:avLst/>
          </a:prstGeom>
        </p:spPr>
      </p:pic>
      <p:sp>
        <p:nvSpPr>
          <p:cNvPr id="4" name="TextBox 3"/>
          <p:cNvSpPr txBox="1"/>
          <p:nvPr/>
        </p:nvSpPr>
        <p:spPr>
          <a:xfrm>
            <a:off x="611560" y="6237312"/>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1378815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 y="76619"/>
            <a:ext cx="9142857" cy="6704762"/>
          </a:xfrm>
          <a:prstGeom prst="rect">
            <a:avLst/>
          </a:prstGeom>
        </p:spPr>
      </p:pic>
      <p:pic>
        <p:nvPicPr>
          <p:cNvPr id="3" name="Picture 1" descr="T:\pictures\Gnce\Arms\4.jpg"/>
          <p:cNvPicPr>
            <a:picLocks noChangeAspect="1" noChangeArrowheads="1"/>
          </p:cNvPicPr>
          <p:nvPr/>
        </p:nvPicPr>
        <p:blipFill>
          <a:blip r:embed="rId3" cstate="print"/>
          <a:srcRect/>
          <a:stretch>
            <a:fillRect/>
          </a:stretch>
        </p:blipFill>
        <p:spPr bwMode="auto">
          <a:xfrm>
            <a:off x="1" y="0"/>
            <a:ext cx="1091460" cy="620688"/>
          </a:xfrm>
          <a:prstGeom prst="rect">
            <a:avLst/>
          </a:prstGeom>
          <a:noFill/>
        </p:spPr>
      </p:pic>
      <p:sp>
        <p:nvSpPr>
          <p:cNvPr id="4" name="TextBox 3"/>
          <p:cNvSpPr txBox="1"/>
          <p:nvPr/>
        </p:nvSpPr>
        <p:spPr>
          <a:xfrm>
            <a:off x="539552" y="6596390"/>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2855565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vert="horz" lIns="91440" tIns="45720" rIns="91440" bIns="45720" rtlCol="1" anchor="ctr">
            <a:normAutofit fontScale="90000"/>
          </a:bodyPr>
          <a:lstStyle/>
          <a:p>
            <a:pPr rtl="0"/>
            <a:r>
              <a:rPr lang="en-US" b="1" dirty="0"/>
              <a:t>Attractiveness</a:t>
            </a:r>
            <a:endParaRPr lang="fa-IR" b="1"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pPr algn="l" rtl="0"/>
            <a:r>
              <a:rPr lang="en-US" dirty="0" smtClean="0"/>
              <a:t>Demand Growth</a:t>
            </a:r>
          </a:p>
          <a:p>
            <a:pPr lvl="1" algn="l" rtl="0"/>
            <a:r>
              <a:rPr lang="en-US" dirty="0" smtClean="0"/>
              <a:t>Size of market; Accessibility to consumers (Inside &amp; Outside)</a:t>
            </a:r>
          </a:p>
          <a:p>
            <a:pPr lvl="1" algn="l" rtl="0"/>
            <a:r>
              <a:rPr lang="en-US" dirty="0" smtClean="0"/>
              <a:t>Basic resource of other industries development</a:t>
            </a:r>
          </a:p>
          <a:p>
            <a:pPr lvl="1" algn="l" rtl="0"/>
            <a:r>
              <a:rPr lang="en-US" dirty="0" smtClean="0"/>
              <a:t>Trend of demand growth</a:t>
            </a:r>
          </a:p>
          <a:p>
            <a:pPr lvl="1" algn="l" rtl="0">
              <a:buNone/>
            </a:pPr>
            <a:endParaRPr lang="en-US" dirty="0" smtClean="0"/>
          </a:p>
          <a:p>
            <a:pPr algn="l" rtl="0"/>
            <a:r>
              <a:rPr lang="en-US" dirty="0" smtClean="0"/>
              <a:t>Electricity sales mechanism</a:t>
            </a:r>
          </a:p>
          <a:p>
            <a:pPr lvl="1" algn="l" rtl="0"/>
            <a:r>
              <a:rPr lang="en-US" dirty="0" smtClean="0"/>
              <a:t>Guaranteed sale to the government</a:t>
            </a:r>
          </a:p>
          <a:p>
            <a:pPr lvl="1" algn="l" rtl="0"/>
            <a:r>
              <a:rPr lang="en-US" dirty="0" smtClean="0"/>
              <a:t>Energy exchange</a:t>
            </a:r>
            <a:endParaRPr lang="fa-IR" dirty="0" smtClean="0"/>
          </a:p>
          <a:p>
            <a:pPr lvl="1" algn="l" rtl="0"/>
            <a:r>
              <a:rPr lang="en-US" dirty="0" smtClean="0"/>
              <a:t>Direct sale</a:t>
            </a:r>
          </a:p>
          <a:p>
            <a:pPr lvl="1" algn="l" rtl="0"/>
            <a:r>
              <a:rPr lang="en-US" dirty="0" smtClean="0"/>
              <a:t>Export</a:t>
            </a:r>
          </a:p>
          <a:p>
            <a:pPr lvl="1" algn="l" rtl="0"/>
            <a:endParaRPr lang="en-US" dirty="0" smtClean="0"/>
          </a:p>
          <a:p>
            <a:pPr algn="l" rtl="0"/>
            <a:endParaRPr lang="fa-IR" dirty="0"/>
          </a:p>
        </p:txBody>
      </p:sp>
      <p:sp>
        <p:nvSpPr>
          <p:cNvPr id="5" name="Slide Number Placeholder 4"/>
          <p:cNvSpPr>
            <a:spLocks noGrp="1"/>
          </p:cNvSpPr>
          <p:nvPr>
            <p:ph type="sldNum" sz="quarter" idx="12"/>
          </p:nvPr>
        </p:nvSpPr>
        <p:spPr/>
        <p:txBody>
          <a:bodyPr/>
          <a:lstStyle/>
          <a:p>
            <a:fld id="{9EC67082-D0F6-4E09-A350-A4E1A697F5EC}" type="slidenum">
              <a:rPr lang="fa-IR" smtClean="0"/>
              <a:pPr/>
              <a:t>17</a:t>
            </a:fld>
            <a:endParaRPr lang="fa-IR" dirty="0"/>
          </a:p>
        </p:txBody>
      </p:sp>
      <p:pic>
        <p:nvPicPr>
          <p:cNvPr id="1026" name="Picture 2" descr="https://encrypted-tbn1.gstatic.com/images?q=tbn:ANd9GcSXEWBA3958_3dY_Z-zJ6fj4QzGLBY4h8JtUlNMX3eZBdkMbRVh"/>
          <p:cNvPicPr preferRelativeResize="0">
            <a:picLocks noChangeArrowheads="1"/>
          </p:cNvPicPr>
          <p:nvPr/>
        </p:nvPicPr>
        <p:blipFill>
          <a:blip r:embed="rId2" cstate="print"/>
          <a:srcRect/>
          <a:stretch>
            <a:fillRect/>
          </a:stretch>
        </p:blipFill>
        <p:spPr bwMode="auto">
          <a:xfrm>
            <a:off x="7380312" y="2204864"/>
            <a:ext cx="1656184" cy="2996952"/>
          </a:xfrm>
          <a:prstGeom prst="hexagon">
            <a:avLst/>
          </a:prstGeom>
          <a:noFill/>
          <a:effectLst>
            <a:reflection blurRad="6350" stA="50000" endA="300" endPos="55000" dir="5400000" sy="-100000" algn="bl" rotWithShape="0"/>
            <a:softEdge rad="63500"/>
          </a:effectLst>
        </p:spPr>
      </p:pic>
      <p:pic>
        <p:nvPicPr>
          <p:cNvPr id="7" name="Picture 1" descr="T:\pictures\Gnce\Arms\4.jpg"/>
          <p:cNvPicPr>
            <a:picLocks noChangeAspect="1" noChangeArrowheads="1"/>
          </p:cNvPicPr>
          <p:nvPr/>
        </p:nvPicPr>
        <p:blipFill>
          <a:blip r:embed="rId3" cstate="print"/>
          <a:srcRect/>
          <a:stretch>
            <a:fillRect/>
          </a:stretch>
        </p:blipFill>
        <p:spPr bwMode="auto">
          <a:xfrm>
            <a:off x="323528" y="260648"/>
            <a:ext cx="864096" cy="64854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vert="horz" lIns="91440" tIns="45720" rIns="91440" bIns="45720" rtlCol="1" anchor="ctr">
            <a:normAutofit/>
          </a:bodyPr>
          <a:lstStyle/>
          <a:p>
            <a:pPr rtl="0"/>
            <a:r>
              <a:rPr lang="en-US" b="1" dirty="0"/>
              <a:t>Attractiveness</a:t>
            </a:r>
            <a:endParaRPr lang="fa-IR" b="1" dirty="0"/>
          </a:p>
        </p:txBody>
      </p:sp>
      <p:sp>
        <p:nvSpPr>
          <p:cNvPr id="3" name="Content Placeholder 2"/>
          <p:cNvSpPr>
            <a:spLocks noGrp="1"/>
          </p:cNvSpPr>
          <p:nvPr>
            <p:ph idx="1"/>
          </p:nvPr>
        </p:nvSpPr>
        <p:spPr/>
        <p:txBody>
          <a:bodyPr>
            <a:normAutofit fontScale="92500" lnSpcReduction="20000"/>
          </a:bodyPr>
          <a:lstStyle/>
          <a:p>
            <a:pPr algn="l" rtl="0"/>
            <a:r>
              <a:rPr lang="en-US" dirty="0" smtClean="0"/>
              <a:t>Cost of projects</a:t>
            </a:r>
          </a:p>
          <a:p>
            <a:pPr lvl="1" algn="l" rtl="0"/>
            <a:r>
              <a:rPr lang="en-US" dirty="0" smtClean="0"/>
              <a:t>Accessibility to facilities and resources</a:t>
            </a:r>
          </a:p>
          <a:p>
            <a:pPr lvl="1" algn="l" rtl="0"/>
            <a:r>
              <a:rPr lang="en-US" dirty="0" smtClean="0"/>
              <a:t>Human resources</a:t>
            </a:r>
          </a:p>
          <a:p>
            <a:pPr lvl="1" algn="l" rtl="0"/>
            <a:r>
              <a:rPr lang="en-US" dirty="0" smtClean="0"/>
              <a:t>Local manufacturers</a:t>
            </a:r>
          </a:p>
          <a:p>
            <a:pPr lvl="1" algn="l" rtl="0"/>
            <a:r>
              <a:rPr lang="en-US" dirty="0" smtClean="0"/>
              <a:t>Logistic facilities , …</a:t>
            </a:r>
          </a:p>
          <a:p>
            <a:pPr algn="l" rtl="0"/>
            <a:endParaRPr lang="en-US" dirty="0" smtClean="0"/>
          </a:p>
          <a:p>
            <a:pPr algn="l" rtl="0"/>
            <a:r>
              <a:rPr lang="en-US" dirty="0" smtClean="0"/>
              <a:t>Supportive regulations</a:t>
            </a:r>
          </a:p>
          <a:p>
            <a:pPr lvl="1" algn="l" rtl="0"/>
            <a:r>
              <a:rPr lang="en-US" dirty="0" smtClean="0"/>
              <a:t>Energy Conversion Agreement</a:t>
            </a:r>
          </a:p>
          <a:p>
            <a:pPr lvl="1" algn="l" rtl="0"/>
            <a:r>
              <a:rPr lang="en-US" dirty="0" smtClean="0"/>
              <a:t>Efficiency improvement law  (</a:t>
            </a:r>
            <a:r>
              <a:rPr lang="en-US" dirty="0" smtClean="0">
                <a:solidFill>
                  <a:srgbClr val="FF0000"/>
                </a:solidFill>
              </a:rPr>
              <a:t>Act 12</a:t>
            </a:r>
            <a:r>
              <a:rPr lang="en-US" dirty="0" smtClean="0"/>
              <a:t>)</a:t>
            </a:r>
          </a:p>
          <a:p>
            <a:pPr lvl="1" algn="l" rtl="0"/>
            <a:r>
              <a:rPr lang="en-US" dirty="0" smtClean="0"/>
              <a:t>Bank Guarantees of financing</a:t>
            </a:r>
          </a:p>
          <a:p>
            <a:endParaRPr lang="fa-IR" dirty="0"/>
          </a:p>
        </p:txBody>
      </p:sp>
      <p:sp>
        <p:nvSpPr>
          <p:cNvPr id="5" name="Slide Number Placeholder 4"/>
          <p:cNvSpPr>
            <a:spLocks noGrp="1"/>
          </p:cNvSpPr>
          <p:nvPr>
            <p:ph type="sldNum" sz="quarter" idx="12"/>
          </p:nvPr>
        </p:nvSpPr>
        <p:spPr/>
        <p:txBody>
          <a:bodyPr/>
          <a:lstStyle/>
          <a:p>
            <a:fld id="{9EC67082-D0F6-4E09-A350-A4E1A697F5EC}" type="slidenum">
              <a:rPr lang="fa-IR" smtClean="0"/>
              <a:pPr/>
              <a:t>18</a:t>
            </a:fld>
            <a:endParaRPr lang="fa-IR"/>
          </a:p>
        </p:txBody>
      </p:sp>
      <p:pic>
        <p:nvPicPr>
          <p:cNvPr id="19458" name="Picture 2" descr="https://encrypted-tbn2.gstatic.com/images?q=tbn:ANd9GcTC2-7yHjt681jw4MWOPiBWofyQCvKud_ib1I_ZQJ9p8qqnC0iTDA"/>
          <p:cNvPicPr preferRelativeResize="0">
            <a:picLocks noChangeArrowheads="1"/>
          </p:cNvPicPr>
          <p:nvPr/>
        </p:nvPicPr>
        <p:blipFill>
          <a:blip r:embed="rId2" cstate="print"/>
          <a:srcRect/>
          <a:stretch>
            <a:fillRect/>
          </a:stretch>
        </p:blipFill>
        <p:spPr bwMode="auto">
          <a:xfrm>
            <a:off x="5220072" y="2276872"/>
            <a:ext cx="3320480" cy="2002583"/>
          </a:xfrm>
          <a:prstGeom prst="teardrop">
            <a:avLst/>
          </a:prstGeom>
          <a:noFill/>
          <a:effectLst>
            <a:reflection blurRad="6350" stA="50000" endA="300" endPos="55000" dir="5400000" sy="-100000" algn="bl" rotWithShape="0"/>
            <a:softEdge rad="63500"/>
          </a:effectLst>
        </p:spPr>
      </p:pic>
      <p:pic>
        <p:nvPicPr>
          <p:cNvPr id="7" name="Picture 1" descr="T:\pictures\Gnce\Arms\4.jpg"/>
          <p:cNvPicPr>
            <a:picLocks noChangeAspect="1" noChangeArrowheads="1"/>
          </p:cNvPicPr>
          <p:nvPr/>
        </p:nvPicPr>
        <p:blipFill>
          <a:blip r:embed="rId3" cstate="print"/>
          <a:srcRect/>
          <a:stretch>
            <a:fillRect/>
          </a:stretch>
        </p:blipFill>
        <p:spPr bwMode="auto">
          <a:xfrm>
            <a:off x="323528" y="260648"/>
            <a:ext cx="864096" cy="64854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
          <p:cNvSpPr txBox="1"/>
          <p:nvPr/>
        </p:nvSpPr>
        <p:spPr>
          <a:xfrm>
            <a:off x="1835696" y="260648"/>
            <a:ext cx="5472608" cy="576064"/>
          </a:xfrm>
          <a:prstGeom prst="rect">
            <a:avLst/>
          </a:prstGeom>
        </p:spPr>
        <p:txBody>
          <a:bodyPr vert="horz" lIns="91440" tIns="45720" rIns="91440" bIns="45720" rtlCol="1" anchor="ctr">
            <a:normAutofit fontScale="7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50000"/>
              </a:lnSpc>
            </a:pPr>
            <a:r>
              <a:rPr lang="fr-CA" sz="3200" b="1" dirty="0">
                <a:solidFill>
                  <a:srgbClr val="C00000"/>
                </a:solidFill>
                <a:cs typeface="B Titr" pitchFamily="2" charset="-78"/>
              </a:rPr>
              <a:t>Plans </a:t>
            </a:r>
            <a:r>
              <a:rPr lang="fr-CA" sz="3200" b="1" dirty="0" err="1">
                <a:solidFill>
                  <a:srgbClr val="C00000"/>
                </a:solidFill>
                <a:cs typeface="B Titr" pitchFamily="2" charset="-78"/>
              </a:rPr>
              <a:t>intentioned</a:t>
            </a:r>
            <a:r>
              <a:rPr lang="fr-CA" sz="3200" b="1" dirty="0">
                <a:solidFill>
                  <a:srgbClr val="C00000"/>
                </a:solidFill>
                <a:cs typeface="B Titr" pitchFamily="2" charset="-78"/>
              </a:rPr>
              <a:t> by </a:t>
            </a:r>
            <a:r>
              <a:rPr lang="fr-CA" sz="3200" b="1" dirty="0" err="1">
                <a:solidFill>
                  <a:srgbClr val="C00000"/>
                </a:solidFill>
                <a:cs typeface="B Titr" pitchFamily="2" charset="-78"/>
              </a:rPr>
              <a:t>Ministry</a:t>
            </a:r>
            <a:r>
              <a:rPr lang="fr-CA" sz="3200" b="1" dirty="0">
                <a:solidFill>
                  <a:srgbClr val="C00000"/>
                </a:solidFill>
                <a:cs typeface="B Titr" pitchFamily="2" charset="-78"/>
              </a:rPr>
              <a:t> of </a:t>
            </a:r>
            <a:r>
              <a:rPr lang="fr-CA" sz="3200" b="1" dirty="0" err="1">
                <a:solidFill>
                  <a:srgbClr val="C00000"/>
                </a:solidFill>
                <a:cs typeface="B Titr" pitchFamily="2" charset="-78"/>
              </a:rPr>
              <a:t>Energy</a:t>
            </a:r>
            <a:r>
              <a:rPr lang="fr-CA" sz="3200" b="1" dirty="0">
                <a:solidFill>
                  <a:srgbClr val="C00000"/>
                </a:solidFill>
                <a:cs typeface="B Titr" pitchFamily="2" charset="-78"/>
              </a:rPr>
              <a:t> </a:t>
            </a:r>
            <a:endParaRPr lang="fa-IR" sz="3200" b="1" dirty="0">
              <a:solidFill>
                <a:srgbClr val="C00000"/>
              </a:solidFill>
              <a:cs typeface="B Titr" pitchFamily="2" charset="-78"/>
            </a:endParaRPr>
          </a:p>
        </p:txBody>
      </p:sp>
      <p:sp>
        <p:nvSpPr>
          <p:cNvPr id="1048691" name="Content Placeholder 1"/>
          <p:cNvSpPr>
            <a:spLocks noGrp="1"/>
          </p:cNvSpPr>
          <p:nvPr>
            <p:ph idx="1"/>
          </p:nvPr>
        </p:nvSpPr>
        <p:spPr>
          <a:xfrm>
            <a:off x="107504" y="908720"/>
            <a:ext cx="9036496" cy="5184576"/>
          </a:xfrm>
        </p:spPr>
        <p:txBody>
          <a:bodyPr>
            <a:noAutofit/>
          </a:bodyPr>
          <a:lstStyle/>
          <a:p>
            <a:pPr algn="l" rtl="0">
              <a:lnSpc>
                <a:spcPct val="170000"/>
              </a:lnSpc>
            </a:pPr>
            <a:endParaRPr lang="fa-IR" sz="300" b="1" dirty="0" smtClean="0">
              <a:solidFill>
                <a:schemeClr val="bg2">
                  <a:lumMod val="10000"/>
                </a:schemeClr>
              </a:solidFill>
              <a:cs typeface="B Nazanin" pitchFamily="2" charset="-78"/>
            </a:endParaRPr>
          </a:p>
          <a:p>
            <a:pPr lvl="1" algn="l" rtl="0">
              <a:lnSpc>
                <a:spcPct val="170000"/>
              </a:lnSpc>
              <a:buClr>
                <a:schemeClr val="tx2"/>
              </a:buClr>
              <a:buFont typeface="Wingdings" pitchFamily="2" charset="2"/>
              <a:buChar char="q"/>
            </a:pPr>
            <a:r>
              <a:rPr lang="en-US" sz="1400" b="1" dirty="0">
                <a:cs typeface="B Nazanin" pitchFamily="2" charset="-78"/>
              </a:rPr>
              <a:t>Increase in productivity and efficiency for supply chain of water and electricity.</a:t>
            </a:r>
          </a:p>
          <a:p>
            <a:pPr lvl="1" algn="l" rtl="0">
              <a:lnSpc>
                <a:spcPct val="170000"/>
              </a:lnSpc>
              <a:buClr>
                <a:schemeClr val="tx2"/>
              </a:buClr>
              <a:buFont typeface="Wingdings" pitchFamily="2" charset="2"/>
              <a:buChar char="q"/>
            </a:pPr>
            <a:r>
              <a:rPr lang="en-US" sz="1400" b="1" dirty="0">
                <a:cs typeface="B Nazanin" pitchFamily="2" charset="-78"/>
              </a:rPr>
              <a:t>construction of combined cycle power plants</a:t>
            </a:r>
            <a:r>
              <a:rPr lang="en-US" sz="1400" b="1" dirty="0" smtClean="0">
                <a:cs typeface="B Nazanin" pitchFamily="2" charset="-78"/>
              </a:rPr>
              <a:t>, CCHP </a:t>
            </a:r>
            <a:r>
              <a:rPr lang="en-US" sz="1400" b="1" dirty="0">
                <a:cs typeface="B Nazanin" pitchFamily="2" charset="-78"/>
              </a:rPr>
              <a:t>,CHP and small-scale generators</a:t>
            </a:r>
          </a:p>
          <a:p>
            <a:pPr lvl="1" algn="l" rtl="0">
              <a:lnSpc>
                <a:spcPct val="170000"/>
              </a:lnSpc>
              <a:buClr>
                <a:schemeClr val="tx2"/>
              </a:buClr>
              <a:buFont typeface="Wingdings" pitchFamily="2" charset="2"/>
              <a:buChar char="q"/>
            </a:pPr>
            <a:r>
              <a:rPr lang="en-US" sz="1400" b="1" dirty="0">
                <a:cs typeface="B Nazanin" pitchFamily="2" charset="-78"/>
              </a:rPr>
              <a:t>The development of usage of renewable energies.</a:t>
            </a:r>
          </a:p>
          <a:p>
            <a:pPr lvl="1" algn="l" rtl="0">
              <a:lnSpc>
                <a:spcPct val="170000"/>
              </a:lnSpc>
              <a:buClr>
                <a:schemeClr val="tx2"/>
              </a:buClr>
              <a:buFont typeface="Wingdings" pitchFamily="2" charset="2"/>
              <a:buChar char="q"/>
            </a:pPr>
            <a:r>
              <a:rPr lang="en-US" sz="1400" b="1" dirty="0">
                <a:cs typeface="B Nazanin" pitchFamily="2" charset="-78"/>
              </a:rPr>
              <a:t>loss reduction in water and electricity transmission and distribution utilities.</a:t>
            </a:r>
          </a:p>
          <a:p>
            <a:pPr lvl="1" algn="l" rtl="0">
              <a:lnSpc>
                <a:spcPct val="170000"/>
              </a:lnSpc>
              <a:buClr>
                <a:schemeClr val="tx2"/>
              </a:buClr>
              <a:buFont typeface="Wingdings" pitchFamily="2" charset="2"/>
              <a:buChar char="q"/>
            </a:pPr>
            <a:r>
              <a:rPr lang="en-US" sz="1400" b="1" dirty="0">
                <a:cs typeface="B Nazanin" pitchFamily="2" charset="-78"/>
              </a:rPr>
              <a:t>Improvement of water quality and water salinity prevention projects</a:t>
            </a:r>
          </a:p>
          <a:p>
            <a:pPr lvl="1" algn="l" rtl="0">
              <a:lnSpc>
                <a:spcPct val="170000"/>
              </a:lnSpc>
              <a:buClr>
                <a:schemeClr val="tx2"/>
              </a:buClr>
              <a:buFont typeface="Wingdings" pitchFamily="2" charset="2"/>
              <a:buChar char="q"/>
            </a:pPr>
            <a:r>
              <a:rPr lang="en-US" sz="1400" b="1" dirty="0">
                <a:cs typeface="B Nazanin" pitchFamily="2" charset="-78"/>
              </a:rPr>
              <a:t>Dam construction, water and sewage projects</a:t>
            </a:r>
          </a:p>
          <a:p>
            <a:pPr lvl="1" algn="l" rtl="0">
              <a:lnSpc>
                <a:spcPct val="170000"/>
              </a:lnSpc>
              <a:buClr>
                <a:schemeClr val="tx2"/>
              </a:buClr>
              <a:buFont typeface="Wingdings" pitchFamily="2" charset="2"/>
              <a:buChar char="q"/>
            </a:pPr>
            <a:r>
              <a:rPr lang="en-US" sz="1400" b="1" dirty="0">
                <a:cs typeface="B Nazanin" pitchFamily="2" charset="-78"/>
              </a:rPr>
              <a:t>Control and optimal utilization of domestic, common and boundary waters.</a:t>
            </a:r>
          </a:p>
          <a:p>
            <a:pPr lvl="1" algn="l" rtl="0">
              <a:lnSpc>
                <a:spcPct val="170000"/>
              </a:lnSpc>
              <a:buClr>
                <a:schemeClr val="tx2"/>
              </a:buClr>
              <a:buFont typeface="Wingdings" pitchFamily="2" charset="2"/>
              <a:buChar char="q"/>
            </a:pPr>
            <a:r>
              <a:rPr lang="en-US" sz="1400" b="1" dirty="0">
                <a:cs typeface="B Nazanin" pitchFamily="2" charset="-78"/>
              </a:rPr>
              <a:t>Collection and sanitation projects</a:t>
            </a:r>
          </a:p>
          <a:p>
            <a:pPr lvl="1" algn="l" rtl="0">
              <a:lnSpc>
                <a:spcPct val="170000"/>
              </a:lnSpc>
              <a:buClr>
                <a:schemeClr val="tx2"/>
              </a:buClr>
              <a:buFont typeface="Wingdings" pitchFamily="2" charset="2"/>
              <a:buChar char="q"/>
            </a:pPr>
            <a:r>
              <a:rPr lang="en-US" sz="1400" b="1" dirty="0">
                <a:cs typeface="B Nazanin" pitchFamily="2" charset="-78"/>
              </a:rPr>
              <a:t>Guaranty of buying or selling water to investors in all cases, including drinking water and sanitation, industry, agriculture and irrigation</a:t>
            </a:r>
          </a:p>
          <a:p>
            <a:pPr lvl="1" algn="l" rtl="0">
              <a:lnSpc>
                <a:spcPct val="170000"/>
              </a:lnSpc>
              <a:buClr>
                <a:schemeClr val="tx2"/>
              </a:buClr>
              <a:buFont typeface="Wingdings" pitchFamily="2" charset="2"/>
              <a:buChar char="q"/>
            </a:pPr>
            <a:r>
              <a:rPr lang="en-US" sz="1400" b="1" dirty="0">
                <a:cs typeface="B Nazanin" pitchFamily="2" charset="-78"/>
              </a:rPr>
              <a:t>Optimization and savings in water and electricity consumption</a:t>
            </a:r>
          </a:p>
          <a:p>
            <a:pPr lvl="1" algn="l" rtl="0">
              <a:lnSpc>
                <a:spcPct val="170000"/>
              </a:lnSpc>
              <a:buClr>
                <a:schemeClr val="tx2"/>
              </a:buClr>
              <a:buFont typeface="Wingdings" pitchFamily="2" charset="2"/>
              <a:buChar char="q"/>
            </a:pPr>
            <a:r>
              <a:rPr lang="en-US" sz="1400" b="1" dirty="0">
                <a:cs typeface="B Nazanin" pitchFamily="2" charset="-78"/>
              </a:rPr>
              <a:t>Increasing the share of electricity exports and technical and engineering services</a:t>
            </a:r>
            <a:endParaRPr lang="en-US" sz="1050" b="1" dirty="0">
              <a:solidFill>
                <a:schemeClr val="bg2">
                  <a:lumMod val="10000"/>
                </a:schemeClr>
              </a:solidFill>
              <a:cs typeface="B Nazanin" pitchFamily="2" charset="-78"/>
            </a:endParaRPr>
          </a:p>
        </p:txBody>
      </p:sp>
      <p:pic>
        <p:nvPicPr>
          <p:cNvPr id="4" name="Picture 1" descr="T:\pictures\Gnce\Arms\4.jpg"/>
          <p:cNvPicPr>
            <a:picLocks noChangeAspect="1" noChangeArrowheads="1"/>
          </p:cNvPicPr>
          <p:nvPr/>
        </p:nvPicPr>
        <p:blipFill>
          <a:blip r:embed="rId2" cstate="print"/>
          <a:srcRect/>
          <a:stretch>
            <a:fillRect/>
          </a:stretch>
        </p:blipFill>
        <p:spPr bwMode="auto">
          <a:xfrm>
            <a:off x="1" y="0"/>
            <a:ext cx="1091460" cy="620688"/>
          </a:xfrm>
          <a:prstGeom prst="rect">
            <a:avLst/>
          </a:prstGeom>
          <a:noFill/>
        </p:spPr>
      </p:pic>
    </p:spTree>
    <p:extLst>
      <p:ext uri="{BB962C8B-B14F-4D97-AF65-F5344CB8AC3E}">
        <p14:creationId xmlns:p14="http://schemas.microsoft.com/office/powerpoint/2010/main" val="274148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260648"/>
            <a:ext cx="7715200" cy="476672"/>
          </a:xfrm>
        </p:spPr>
        <p:txBody>
          <a:bodyPr>
            <a:noAutofit/>
          </a:bodyPr>
          <a:lstStyle/>
          <a:p>
            <a:r>
              <a:rPr lang="fr-FR" sz="3200" b="1" dirty="0" err="1" smtClean="0"/>
              <a:t>Saeed</a:t>
            </a:r>
            <a:r>
              <a:rPr lang="fr-FR" sz="3200" b="1" dirty="0" smtClean="0"/>
              <a:t> </a:t>
            </a:r>
            <a:r>
              <a:rPr lang="fr-FR" sz="3200" b="1" dirty="0" err="1" smtClean="0"/>
              <a:t>Mohazab</a:t>
            </a:r>
            <a:r>
              <a:rPr lang="fr-FR" sz="3200" b="1" dirty="0" smtClean="0"/>
              <a:t> </a:t>
            </a:r>
            <a:r>
              <a:rPr lang="fr-FR" sz="3200" b="1" dirty="0" err="1" smtClean="0"/>
              <a:t>Torabi</a:t>
            </a:r>
            <a:endParaRPr lang="fa-IR" sz="3200" b="1" dirty="0"/>
          </a:p>
        </p:txBody>
      </p:sp>
      <p:sp>
        <p:nvSpPr>
          <p:cNvPr id="3" name="Content Placeholder 2"/>
          <p:cNvSpPr>
            <a:spLocks noGrp="1"/>
          </p:cNvSpPr>
          <p:nvPr>
            <p:ph idx="1"/>
          </p:nvPr>
        </p:nvSpPr>
        <p:spPr>
          <a:xfrm>
            <a:off x="251520" y="908720"/>
            <a:ext cx="8712968" cy="5688632"/>
          </a:xfrm>
          <a:prstGeom prst="rect">
            <a:avLst/>
          </a:prstGeom>
          <a:solidFill>
            <a:schemeClr val="tx2">
              <a:lumMod val="20000"/>
              <a:lumOff val="80000"/>
              <a:alpha val="45000"/>
            </a:schemeClr>
          </a:solidFill>
        </p:spPr>
        <p:txBody>
          <a:bodyPr>
            <a:normAutofit fontScale="92500"/>
          </a:bodyPr>
          <a:lstStyle/>
          <a:p>
            <a:pPr marL="0" indent="0" algn="just" rtl="0">
              <a:lnSpc>
                <a:spcPts val="2800"/>
              </a:lnSpc>
              <a:buNone/>
            </a:pPr>
            <a:r>
              <a:rPr lang="en-US" sz="2900" b="1" dirty="0" smtClean="0">
                <a:solidFill>
                  <a:srgbClr val="FF0000"/>
                </a:solidFill>
              </a:rPr>
              <a:t>Experiences</a:t>
            </a:r>
          </a:p>
          <a:p>
            <a:pPr marL="0" indent="0" algn="just" rtl="0">
              <a:lnSpc>
                <a:spcPts val="2800"/>
              </a:lnSpc>
              <a:buNone/>
            </a:pPr>
            <a:r>
              <a:rPr lang="en-US" sz="2200" b="1" dirty="0" smtClean="0"/>
              <a:t>More than 30 years experience in executive management, proposing management consultancy services to different industries for more than 20 years and 15 years experience in conducting universities’ courses</a:t>
            </a:r>
            <a:r>
              <a:rPr lang="en-US" sz="2200" dirty="0" smtClean="0"/>
              <a:t>.</a:t>
            </a:r>
            <a:endParaRPr lang="en-US" sz="1900" dirty="0" smtClean="0"/>
          </a:p>
          <a:p>
            <a:pPr algn="l" rtl="0"/>
            <a:r>
              <a:rPr lang="en-US" sz="2300" b="1" dirty="0" smtClean="0">
                <a:solidFill>
                  <a:srgbClr val="FF0000"/>
                </a:solidFill>
              </a:rPr>
              <a:t>Work </a:t>
            </a:r>
            <a:r>
              <a:rPr lang="en-US" sz="2300" b="1" dirty="0">
                <a:solidFill>
                  <a:srgbClr val="FF0000"/>
                </a:solidFill>
              </a:rPr>
              <a:t>Experience</a:t>
            </a:r>
            <a:endParaRPr lang="en-US" sz="2300" dirty="0">
              <a:solidFill>
                <a:srgbClr val="FF0000"/>
              </a:solidFill>
            </a:endParaRPr>
          </a:p>
          <a:p>
            <a:pPr lvl="1" algn="l" rtl="0"/>
            <a:r>
              <a:rPr lang="en-US" sz="1500" b="1" dirty="0" err="1"/>
              <a:t>Ghods</a:t>
            </a:r>
            <a:r>
              <a:rPr lang="en-US" sz="1500" b="1" dirty="0"/>
              <a:t> </a:t>
            </a:r>
            <a:r>
              <a:rPr lang="en-US" sz="1500" b="1" dirty="0" err="1"/>
              <a:t>Niroo</a:t>
            </a:r>
            <a:r>
              <a:rPr lang="en-US" sz="1500" b="1" dirty="0"/>
              <a:t> </a:t>
            </a:r>
            <a:r>
              <a:rPr lang="en-US" sz="1500" b="1" dirty="0" err="1"/>
              <a:t>Enginering</a:t>
            </a:r>
            <a:r>
              <a:rPr lang="en-US" sz="1500" b="1" dirty="0"/>
              <a:t> Co.(GNEC), Managing Director-2015         .</a:t>
            </a:r>
          </a:p>
          <a:p>
            <a:pPr lvl="1" algn="l" rtl="0"/>
            <a:r>
              <a:rPr lang="en-US" sz="1500" b="1" dirty="0" err="1"/>
              <a:t>Niroo</a:t>
            </a:r>
            <a:r>
              <a:rPr lang="en-US" sz="1500" b="1" dirty="0"/>
              <a:t> Consulting Engineers Co. (</a:t>
            </a:r>
            <a:r>
              <a:rPr lang="en-US" sz="1500" b="1" dirty="0" err="1"/>
              <a:t>Moshaverniroo</a:t>
            </a:r>
            <a:r>
              <a:rPr lang="en-US" sz="1500" b="1" dirty="0"/>
              <a:t>), Managing Director, 2013-2015.</a:t>
            </a:r>
          </a:p>
          <a:p>
            <a:pPr lvl="1" algn="l" rtl="0"/>
            <a:r>
              <a:rPr lang="en-US" sz="1500" b="1" dirty="0"/>
              <a:t>Iran Energy Efficiency Organization (IEEO), Chairman of the Board&amp;  Managing Director, 2010- 2013.</a:t>
            </a:r>
          </a:p>
          <a:p>
            <a:pPr lvl="1" algn="l" rtl="0"/>
            <a:r>
              <a:rPr lang="en-US" sz="1500" b="1" dirty="0"/>
              <a:t>Tehran Electrical Power Distribution Co., Chairman of the Board&amp; Managing Director, 2007-2010.</a:t>
            </a:r>
          </a:p>
          <a:p>
            <a:pPr lvl="1" algn="l" rtl="0"/>
            <a:r>
              <a:rPr lang="en-US" sz="1500" b="1" dirty="0"/>
              <a:t>Yazd Regional Electric Co, Chairman of the </a:t>
            </a:r>
            <a:r>
              <a:rPr lang="en-US" sz="1500" b="1" dirty="0" smtClean="0"/>
              <a:t>Board &amp; </a:t>
            </a:r>
            <a:r>
              <a:rPr lang="en-US" sz="1500" b="1" dirty="0"/>
              <a:t>Managing Director, 2003-2007.</a:t>
            </a:r>
          </a:p>
          <a:p>
            <a:pPr lvl="1" algn="l" rtl="0"/>
            <a:r>
              <a:rPr lang="en-US" sz="1500" b="1" dirty="0" err="1"/>
              <a:t>Hamedan</a:t>
            </a:r>
            <a:r>
              <a:rPr lang="en-US" sz="1500" b="1" dirty="0"/>
              <a:t> Electrical Power Distribution Co., Chairman of the Board&amp; Managing Director, 1996-2003.</a:t>
            </a:r>
          </a:p>
          <a:p>
            <a:pPr lvl="1" algn="l" rtl="0"/>
            <a:r>
              <a:rPr lang="en-US" sz="1500" b="1" dirty="0" err="1"/>
              <a:t>Khorasan</a:t>
            </a:r>
            <a:r>
              <a:rPr lang="en-US" sz="1500" b="1" dirty="0"/>
              <a:t> </a:t>
            </a:r>
            <a:r>
              <a:rPr lang="en-US" sz="1500" b="1" dirty="0" err="1"/>
              <a:t>Reginal</a:t>
            </a:r>
            <a:r>
              <a:rPr lang="en-US" sz="1500" b="1" dirty="0"/>
              <a:t> Electric Co, </a:t>
            </a:r>
            <a:r>
              <a:rPr lang="en-US" sz="1500" b="1" dirty="0" err="1"/>
              <a:t>Reginal</a:t>
            </a:r>
            <a:r>
              <a:rPr lang="en-US" sz="1500" b="1" dirty="0"/>
              <a:t> Manager of </a:t>
            </a:r>
            <a:r>
              <a:rPr lang="en-US" sz="1500" b="1" dirty="0" err="1"/>
              <a:t>Torbat</a:t>
            </a:r>
            <a:r>
              <a:rPr lang="en-US" sz="1500" b="1" dirty="0"/>
              <a:t> Jam, </a:t>
            </a:r>
            <a:r>
              <a:rPr lang="en-US" sz="1500" b="1" dirty="0" err="1"/>
              <a:t>Sabzevar</a:t>
            </a:r>
            <a:r>
              <a:rPr lang="en-US" sz="1500" b="1" dirty="0"/>
              <a:t> and north part of </a:t>
            </a:r>
            <a:r>
              <a:rPr lang="en-US" sz="1500" b="1" dirty="0" err="1"/>
              <a:t>khorasan</a:t>
            </a:r>
            <a:r>
              <a:rPr lang="en-US" sz="1500" b="1" dirty="0"/>
              <a:t>, 1987-1996.</a:t>
            </a:r>
          </a:p>
          <a:p>
            <a:pPr algn="l" rtl="0"/>
            <a:r>
              <a:rPr lang="en-US" sz="2600" b="1" i="1" dirty="0" smtClean="0">
                <a:solidFill>
                  <a:srgbClr val="FF0000"/>
                </a:solidFill>
              </a:rPr>
              <a:t>Educational </a:t>
            </a:r>
            <a:r>
              <a:rPr lang="en-US" sz="2600" b="1" i="1" dirty="0">
                <a:solidFill>
                  <a:srgbClr val="FF0000"/>
                </a:solidFill>
              </a:rPr>
              <a:t>Qualifications </a:t>
            </a:r>
          </a:p>
          <a:p>
            <a:pPr lvl="1" algn="l" rtl="0"/>
            <a:r>
              <a:rPr lang="en-US" sz="1900" dirty="0" err="1"/>
              <a:t>M.sc.</a:t>
            </a:r>
            <a:r>
              <a:rPr lang="en-US" sz="1900" dirty="0"/>
              <a:t> in Industrial Engineering, </a:t>
            </a:r>
            <a:r>
              <a:rPr lang="en-US" sz="1900" dirty="0" err="1"/>
              <a:t>Amirkabir</a:t>
            </a:r>
            <a:r>
              <a:rPr lang="en-US" sz="1900" dirty="0"/>
              <a:t> University of Technology, Tehran, </a:t>
            </a:r>
            <a:r>
              <a:rPr lang="en-US" sz="1900" dirty="0" smtClean="0"/>
              <a:t>Iran.</a:t>
            </a:r>
            <a:endParaRPr lang="en-US" sz="1900" dirty="0"/>
          </a:p>
          <a:p>
            <a:pPr lvl="1" algn="l" rtl="0"/>
            <a:r>
              <a:rPr lang="en-US" sz="1900" dirty="0"/>
              <a:t>B.Sc. in Electrical Engineering, </a:t>
            </a:r>
            <a:r>
              <a:rPr lang="en-US" sz="1900" dirty="0" err="1"/>
              <a:t>Abaspour</a:t>
            </a:r>
            <a:r>
              <a:rPr lang="en-US" sz="1900" dirty="0"/>
              <a:t> University, Tehran, Iran</a:t>
            </a:r>
            <a:r>
              <a:rPr lang="en-US" sz="1900" dirty="0" smtClean="0"/>
              <a:t>,</a:t>
            </a:r>
            <a:r>
              <a:rPr lang="en-US" sz="2500" dirty="0" smtClean="0"/>
              <a:t>.</a:t>
            </a:r>
            <a:endParaRPr lang="en-US" sz="2500" dirty="0"/>
          </a:p>
        </p:txBody>
      </p:sp>
      <p:sp>
        <p:nvSpPr>
          <p:cNvPr id="5" name="Slide Number Placeholder 4"/>
          <p:cNvSpPr>
            <a:spLocks noGrp="1"/>
          </p:cNvSpPr>
          <p:nvPr>
            <p:ph type="sldNum" sz="quarter" idx="12"/>
          </p:nvPr>
        </p:nvSpPr>
        <p:spPr/>
        <p:txBody>
          <a:bodyPr/>
          <a:lstStyle/>
          <a:p>
            <a:fld id="{9EC67082-D0F6-4E09-A350-A4E1A697F5EC}" type="slidenum">
              <a:rPr lang="fa-IR" smtClean="0"/>
              <a:pPr/>
              <a:t>2</a:t>
            </a:fld>
            <a:endParaRPr lang="fa-IR"/>
          </a:p>
        </p:txBody>
      </p:sp>
    </p:spTree>
    <p:extLst>
      <p:ext uri="{BB962C8B-B14F-4D97-AF65-F5344CB8AC3E}">
        <p14:creationId xmlns:p14="http://schemas.microsoft.com/office/powerpoint/2010/main" val="3860556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512" y="260648"/>
            <a:ext cx="8785225" cy="836711"/>
          </a:xfrm>
        </p:spPr>
        <p:txBody>
          <a:bodyPr>
            <a:normAutofit/>
          </a:bodyPr>
          <a:lstStyle/>
          <a:p>
            <a:pPr eaLnBrk="1" hangingPunct="1">
              <a:lnSpc>
                <a:spcPct val="150000"/>
              </a:lnSpc>
            </a:pPr>
            <a:r>
              <a:rPr lang="en-US" sz="3200" b="1" dirty="0" smtClean="0">
                <a:solidFill>
                  <a:srgbClr val="C00000"/>
                </a:solidFill>
                <a:cs typeface="B Titr" pitchFamily="2" charset="-78"/>
              </a:rPr>
              <a:t>Suggested Plans</a:t>
            </a:r>
            <a:endParaRPr lang="fa-IR" sz="3200" b="1" dirty="0" smtClean="0">
              <a:solidFill>
                <a:srgbClr val="C00000"/>
              </a:solidFill>
              <a:cs typeface="B Titr" pitchFamily="2" charset="-78"/>
            </a:endParaRPr>
          </a:p>
        </p:txBody>
      </p:sp>
      <p:sp>
        <p:nvSpPr>
          <p:cNvPr id="25603" name="Rectangle 1"/>
          <p:cNvSpPr>
            <a:spLocks noChangeArrowheads="1"/>
          </p:cNvSpPr>
          <p:nvPr/>
        </p:nvSpPr>
        <p:spPr bwMode="auto">
          <a:xfrm>
            <a:off x="395536" y="1124744"/>
            <a:ext cx="8389689" cy="4628190"/>
          </a:xfrm>
          <a:prstGeom prst="rect">
            <a:avLst/>
          </a:prstGeom>
          <a:noFill/>
          <a:ln w="9525">
            <a:noFill/>
            <a:miter lim="800000"/>
            <a:headEnd/>
            <a:tailEnd/>
          </a:ln>
        </p:spPr>
        <p:txBody>
          <a:bodyPr wrap="square">
            <a:spAutoFit/>
          </a:bodyPr>
          <a:lstStyle/>
          <a:p>
            <a:pPr marL="285750" indent="-285750" algn="l" rtl="0">
              <a:lnSpc>
                <a:spcPct val="150000"/>
              </a:lnSpc>
              <a:buClr>
                <a:schemeClr val="tx2"/>
              </a:buClr>
              <a:buFont typeface="Wingdings" pitchFamily="2" charset="2"/>
              <a:buChar char="v"/>
            </a:pPr>
            <a:r>
              <a:rPr lang="en-US" dirty="0">
                <a:solidFill>
                  <a:srgbClr val="000000"/>
                </a:solidFill>
                <a:latin typeface="Calibri" pitchFamily="34" charset="0"/>
                <a:cs typeface="B Titr" pitchFamily="2" charset="-78"/>
              </a:rPr>
              <a:t>Increasing thermal efficiency in generation of electricity by completion of steam phase </a:t>
            </a:r>
            <a:r>
              <a:rPr lang="en-US" dirty="0" smtClean="0">
                <a:solidFill>
                  <a:srgbClr val="000000"/>
                </a:solidFill>
                <a:latin typeface="Calibri" pitchFamily="34" charset="0"/>
                <a:cs typeface="B Titr" pitchFamily="2" charset="-78"/>
              </a:rPr>
              <a:t>into </a:t>
            </a:r>
            <a:r>
              <a:rPr lang="en-US" dirty="0">
                <a:solidFill>
                  <a:srgbClr val="000000"/>
                </a:solidFill>
                <a:latin typeface="Calibri" pitchFamily="34" charset="0"/>
                <a:cs typeface="B Titr" pitchFamily="2" charset="-78"/>
              </a:rPr>
              <a:t>combined cycle power plants  </a:t>
            </a:r>
          </a:p>
          <a:p>
            <a:pPr marL="285750" indent="-285750" algn="l" rtl="0">
              <a:lnSpc>
                <a:spcPct val="150000"/>
              </a:lnSpc>
              <a:buClr>
                <a:schemeClr val="tx2"/>
              </a:buClr>
              <a:buFont typeface="Wingdings" pitchFamily="2" charset="2"/>
              <a:buChar char="v"/>
            </a:pPr>
            <a:r>
              <a:rPr lang="en-US" dirty="0">
                <a:solidFill>
                  <a:srgbClr val="000000"/>
                </a:solidFill>
                <a:latin typeface="Calibri" pitchFamily="34" charset="0"/>
                <a:cs typeface="B Titr" pitchFamily="2" charset="-78"/>
              </a:rPr>
              <a:t>Development of generators for simultaneous generation of electricity , small-scale heating and cooling (CCHP and CHP) </a:t>
            </a:r>
          </a:p>
          <a:p>
            <a:pPr marL="285750" indent="-285750" algn="l" rtl="0">
              <a:lnSpc>
                <a:spcPct val="150000"/>
              </a:lnSpc>
              <a:buClr>
                <a:schemeClr val="tx2"/>
              </a:buClr>
              <a:buFont typeface="Wingdings" pitchFamily="2" charset="2"/>
              <a:buChar char="v"/>
            </a:pPr>
            <a:r>
              <a:rPr lang="en-US" dirty="0">
                <a:solidFill>
                  <a:srgbClr val="000000"/>
                </a:solidFill>
                <a:latin typeface="Calibri" pitchFamily="34" charset="0"/>
                <a:cs typeface="B Titr" pitchFamily="2" charset="-78"/>
              </a:rPr>
              <a:t>Development of renewable energy by installing wind power plants </a:t>
            </a:r>
          </a:p>
          <a:p>
            <a:pPr marL="285750" indent="-285750" algn="l" rtl="0">
              <a:lnSpc>
                <a:spcPct val="150000"/>
              </a:lnSpc>
              <a:buClr>
                <a:schemeClr val="tx2"/>
              </a:buClr>
              <a:buFont typeface="Wingdings" pitchFamily="2" charset="2"/>
              <a:buChar char="v"/>
            </a:pPr>
            <a:r>
              <a:rPr lang="en-US" dirty="0">
                <a:solidFill>
                  <a:srgbClr val="000000"/>
                </a:solidFill>
                <a:latin typeface="Calibri" pitchFamily="34" charset="0"/>
                <a:cs typeface="B Titr" pitchFamily="2" charset="-78"/>
              </a:rPr>
              <a:t>Energy loss reduction and modification of  consumption patterns by installing smart meters (AMI) </a:t>
            </a:r>
          </a:p>
          <a:p>
            <a:pPr marL="285750" indent="-285750" algn="l" rtl="0">
              <a:lnSpc>
                <a:spcPct val="150000"/>
              </a:lnSpc>
              <a:buClr>
                <a:schemeClr val="tx2"/>
              </a:buClr>
              <a:buFont typeface="Wingdings" pitchFamily="2" charset="2"/>
              <a:buChar char="v"/>
            </a:pPr>
            <a:r>
              <a:rPr lang="en-US" dirty="0">
                <a:solidFill>
                  <a:srgbClr val="000000"/>
                </a:solidFill>
                <a:latin typeface="Calibri" pitchFamily="34" charset="0"/>
                <a:cs typeface="B Titr" pitchFamily="2" charset="-78"/>
              </a:rPr>
              <a:t>Implementation of economic energy supply for villages </a:t>
            </a:r>
          </a:p>
          <a:p>
            <a:pPr marL="285750" indent="-285750" algn="l" rtl="0">
              <a:lnSpc>
                <a:spcPct val="150000"/>
              </a:lnSpc>
              <a:buClr>
                <a:schemeClr val="tx2"/>
              </a:buClr>
              <a:buFont typeface="Wingdings" pitchFamily="2" charset="2"/>
              <a:buChar char="v"/>
            </a:pPr>
            <a:r>
              <a:rPr lang="en-US" dirty="0">
                <a:solidFill>
                  <a:srgbClr val="000000"/>
                </a:solidFill>
                <a:latin typeface="Calibri" pitchFamily="34" charset="0"/>
                <a:cs typeface="B Titr" pitchFamily="2" charset="-78"/>
              </a:rPr>
              <a:t>Power supply for agricultural diesel wells </a:t>
            </a:r>
          </a:p>
          <a:p>
            <a:pPr marL="285750" indent="-285750" algn="l" rtl="0">
              <a:lnSpc>
                <a:spcPct val="150000"/>
              </a:lnSpc>
              <a:buClr>
                <a:schemeClr val="tx2"/>
              </a:buClr>
              <a:buFont typeface="Wingdings" pitchFamily="2" charset="2"/>
              <a:buChar char="v"/>
            </a:pPr>
            <a:r>
              <a:rPr lang="en-US" dirty="0">
                <a:solidFill>
                  <a:srgbClr val="000000"/>
                </a:solidFill>
                <a:latin typeface="Calibri" pitchFamily="34" charset="0"/>
                <a:cs typeface="B Titr" pitchFamily="2" charset="-78"/>
              </a:rPr>
              <a:t>Energy consumption optimization (50% power consumption reduction plan for office subscribers, mosques and schools)</a:t>
            </a:r>
            <a:endParaRPr lang="fa-IR" dirty="0">
              <a:solidFill>
                <a:srgbClr val="000000"/>
              </a:solidFill>
              <a:latin typeface="Calibri" pitchFamily="34" charset="0"/>
              <a:cs typeface="B Titr" pitchFamily="2" charset="-78"/>
            </a:endParaRPr>
          </a:p>
        </p:txBody>
      </p:sp>
      <p:pic>
        <p:nvPicPr>
          <p:cNvPr id="4" name="Picture 1" descr="T:\pictures\Gnce\Arms\4.jpg"/>
          <p:cNvPicPr>
            <a:picLocks noChangeAspect="1" noChangeArrowheads="1"/>
          </p:cNvPicPr>
          <p:nvPr/>
        </p:nvPicPr>
        <p:blipFill>
          <a:blip r:embed="rId3" cstate="print"/>
          <a:srcRect/>
          <a:stretch>
            <a:fillRect/>
          </a:stretch>
        </p:blipFill>
        <p:spPr bwMode="auto">
          <a:xfrm>
            <a:off x="1" y="0"/>
            <a:ext cx="1091460" cy="620688"/>
          </a:xfrm>
          <a:prstGeom prst="rect">
            <a:avLst/>
          </a:prstGeom>
          <a:noFill/>
        </p:spPr>
      </p:pic>
    </p:spTree>
    <p:extLst>
      <p:ext uri="{BB962C8B-B14F-4D97-AF65-F5344CB8AC3E}">
        <p14:creationId xmlns:p14="http://schemas.microsoft.com/office/powerpoint/2010/main" val="3212376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456089"/>
              </p:ext>
            </p:extLst>
          </p:nvPr>
        </p:nvGraphicFramePr>
        <p:xfrm>
          <a:off x="-1" y="1"/>
          <a:ext cx="9144001" cy="6808017"/>
        </p:xfrm>
        <a:graphic>
          <a:graphicData uri="http://schemas.openxmlformats.org/drawingml/2006/table">
            <a:tbl>
              <a:tblPr firstRow="1" firstCol="1" bandRow="1">
                <a:tableStyleId>{5C22544A-7EE6-4342-B048-85BDC9FD1C3A}</a:tableStyleId>
              </a:tblPr>
              <a:tblGrid>
                <a:gridCol w="367803"/>
                <a:gridCol w="2628970"/>
                <a:gridCol w="2189118"/>
                <a:gridCol w="34182"/>
                <a:gridCol w="3887452"/>
                <a:gridCol w="36476"/>
              </a:tblGrid>
              <a:tr h="296198">
                <a:tc gridSpan="6">
                  <a:txBody>
                    <a:bodyPr/>
                    <a:lstStyle/>
                    <a:p>
                      <a:pPr algn="ctr" rtl="0">
                        <a:lnSpc>
                          <a:spcPct val="107000"/>
                        </a:lnSpc>
                        <a:spcAft>
                          <a:spcPts val="0"/>
                        </a:spcAft>
                      </a:pPr>
                      <a:r>
                        <a:rPr lang="en-US" sz="1400" dirty="0" smtClean="0">
                          <a:effectLst/>
                        </a:rPr>
                        <a:t>Sample of National projects </a:t>
                      </a:r>
                      <a:r>
                        <a:rPr lang="en-US" sz="1400" dirty="0">
                          <a:effectLst/>
                        </a:rPr>
                        <a:t>for </a:t>
                      </a:r>
                      <a:r>
                        <a:rPr lang="en-US" sz="1200" dirty="0">
                          <a:effectLst/>
                        </a:rPr>
                        <a:t>Decreasing</a:t>
                      </a:r>
                      <a:r>
                        <a:rPr lang="en-US" sz="1400" dirty="0">
                          <a:effectLst/>
                        </a:rPr>
                        <a:t> </a:t>
                      </a:r>
                      <a:r>
                        <a:rPr lang="en-US" sz="1200" dirty="0">
                          <a:effectLst/>
                        </a:rPr>
                        <a:t>Fuel</a:t>
                      </a:r>
                      <a:r>
                        <a:rPr lang="en-US" sz="1400" dirty="0">
                          <a:effectLst/>
                        </a:rPr>
                        <a:t> </a:t>
                      </a:r>
                      <a:r>
                        <a:rPr lang="en-US" sz="1200" dirty="0" smtClean="0">
                          <a:effectLst/>
                        </a:rPr>
                        <a:t>Consumption</a:t>
                      </a:r>
                      <a:endParaRPr lang="en-US" sz="1200" dirty="0">
                        <a:effectLst/>
                      </a:endParaRPr>
                    </a:p>
                  </a:txBody>
                  <a:tcPr marL="4391" marR="4391" marT="4391" marB="4391"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425">
                <a:tc>
                  <a:txBody>
                    <a:bodyPr/>
                    <a:lstStyle/>
                    <a:p>
                      <a:pPr algn="ctr" rtl="0">
                        <a:lnSpc>
                          <a:spcPct val="107000"/>
                        </a:lnSpc>
                      </a:pPr>
                      <a:r>
                        <a:rPr lang="en-US" sz="1600" dirty="0" smtClean="0">
                          <a:effectLst/>
                        </a:rPr>
                        <a:t>No.</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600" dirty="0"/>
                        <a:t>project title</a:t>
                      </a:r>
                    </a:p>
                  </a:txBody>
                  <a:tcPr marL="4391" marR="4391" marT="4391" marB="4391" anchor="ctr"/>
                </a:tc>
                <a:tc>
                  <a:txBody>
                    <a:bodyPr/>
                    <a:lstStyle/>
                    <a:p>
                      <a:pPr algn="ctr" rtl="0">
                        <a:lnSpc>
                          <a:spcPct val="107000"/>
                        </a:lnSpc>
                        <a:spcAft>
                          <a:spcPts val="0"/>
                        </a:spcAft>
                      </a:pPr>
                      <a:r>
                        <a:rPr lang="en-US" sz="1600" dirty="0" smtClean="0"/>
                        <a:t>Annual </a:t>
                      </a:r>
                      <a:r>
                        <a:rPr lang="en-US" sz="1600" dirty="0"/>
                        <a:t>saving of fuel</a:t>
                      </a:r>
                    </a:p>
                  </a:txBody>
                  <a:tcPr marL="4391" marR="4391" marT="4391" marB="4391" anchor="ctr"/>
                </a:tc>
                <a:tc>
                  <a:txBody>
                    <a:bodyPr/>
                    <a:lstStyle/>
                    <a:p>
                      <a:endParaRPr lang="en-US" dirty="0"/>
                    </a:p>
                  </a:txBody>
                  <a:tcPr marL="4391" marR="4391" marT="4391" marB="4391" anchor="ctr"/>
                </a:tc>
                <a:tc>
                  <a:txBody>
                    <a:bodyPr/>
                    <a:lstStyle/>
                    <a:p>
                      <a:pPr algn="ctr" rtl="0">
                        <a:lnSpc>
                          <a:spcPct val="107000"/>
                        </a:lnSpc>
                        <a:spcAft>
                          <a:spcPts val="0"/>
                        </a:spcAft>
                      </a:pPr>
                      <a:r>
                        <a:rPr lang="en-US" sz="1200" dirty="0"/>
                        <a:t>Duration of  return on investment (investor perspective) base on  gas saving (20 cents)</a:t>
                      </a:r>
                    </a:p>
                  </a:txBody>
                  <a:tcPr marL="4391" marR="4391" marT="4391" marB="4391" anchor="ctr"/>
                </a:tc>
                <a:tc>
                  <a:txBody>
                    <a:bodyPr/>
                    <a:lstStyle/>
                    <a:p>
                      <a:endParaRPr lang="en-US" dirty="0"/>
                    </a:p>
                  </a:txBody>
                  <a:tcPr marL="4391" marR="4391" marT="4391" marB="4391" anchor="ctr"/>
                </a:tc>
              </a:tr>
              <a:tr h="666101">
                <a:tc>
                  <a:txBody>
                    <a:bodyPr/>
                    <a:lstStyle/>
                    <a:p>
                      <a:pPr algn="ctr" rtl="0">
                        <a:lnSpc>
                          <a:spcPct val="107000"/>
                        </a:lnSpc>
                      </a:pPr>
                      <a:r>
                        <a:rPr lang="en-US" sz="1600" dirty="0" smtClean="0">
                          <a:effectLst/>
                        </a:rPr>
                        <a:t>2</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Development of small-scale </a:t>
                      </a:r>
                      <a:r>
                        <a:rPr lang="en-US" sz="1100" dirty="0">
                          <a:effectLst/>
                        </a:rPr>
                        <a:t>CHP</a:t>
                      </a:r>
                      <a:r>
                        <a:rPr lang="en-US" sz="1200" dirty="0">
                          <a:effectLst/>
                        </a:rPr>
                        <a:t> </a:t>
                      </a:r>
                      <a:r>
                        <a:rPr lang="en-US" sz="1100" dirty="0">
                          <a:effectLst/>
                        </a:rPr>
                        <a:t>And CCHP</a:t>
                      </a:r>
                      <a:r>
                        <a:rPr lang="en-US" sz="1200" dirty="0">
                          <a:effectLst/>
                        </a:rPr>
                        <a:t> generators </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dirty="0">
                          <a:effectLst/>
                        </a:rPr>
                        <a:t>3300 Million  Meter  Cube</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Gas saving (20 cents) for a period of 3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b"/>
                </a:tc>
              </a:tr>
              <a:tr h="666101">
                <a:tc>
                  <a:txBody>
                    <a:bodyPr/>
                    <a:lstStyle/>
                    <a:p>
                      <a:pPr algn="ctr" rtl="0">
                        <a:lnSpc>
                          <a:spcPct val="107000"/>
                        </a:lnSpc>
                      </a:pPr>
                      <a:r>
                        <a:rPr lang="en-US" sz="1600" dirty="0" smtClean="0">
                          <a:effectLst/>
                        </a:rPr>
                        <a:t>3</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Energy Consumption optimization by modifying the lighting system</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dirty="0" smtClean="0">
                          <a:effectLst/>
                        </a:rPr>
                        <a:t>1800</a:t>
                      </a:r>
                      <a:r>
                        <a:rPr lang="en-US" sz="1200" dirty="0">
                          <a:effectLst/>
                        </a:rPr>
                        <a:t> Million  Meter  Cube</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Gas saving (20 cents) for a period of 2/5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b"/>
                </a:tc>
              </a:tr>
              <a:tr h="579613">
                <a:tc>
                  <a:txBody>
                    <a:bodyPr/>
                    <a:lstStyle/>
                    <a:p>
                      <a:pPr algn="ctr" rtl="0">
                        <a:lnSpc>
                          <a:spcPct val="107000"/>
                        </a:lnSpc>
                      </a:pPr>
                      <a:r>
                        <a:rPr lang="en-US" sz="1600" dirty="0" smtClean="0">
                          <a:effectLst/>
                        </a:rPr>
                        <a:t>4</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Increase production efficiency by replacing old power plants</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dirty="0" smtClean="0">
                          <a:effectLst/>
                        </a:rPr>
                        <a:t>2200</a:t>
                      </a:r>
                      <a:r>
                        <a:rPr lang="en-US" sz="1200" dirty="0">
                          <a:effectLst/>
                        </a:rPr>
                        <a:t> Million  Meter  Cube</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Gas saving (20 cents) for a period of 3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ctr"/>
                </a:tc>
              </a:tr>
              <a:tr h="666101">
                <a:tc>
                  <a:txBody>
                    <a:bodyPr/>
                    <a:lstStyle/>
                    <a:p>
                      <a:pPr algn="ctr" rtl="0">
                        <a:lnSpc>
                          <a:spcPct val="107000"/>
                        </a:lnSpc>
                      </a:pPr>
                      <a:r>
                        <a:rPr lang="en-US" sz="1600" dirty="0" smtClean="0">
                          <a:effectLst/>
                        </a:rPr>
                        <a:t>5</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Increase production efficiency with the rehabilitation of steam power plants</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a:effectLst/>
                        </a:rPr>
                        <a:t>5300 Million  Meter  Cube</a:t>
                      </a:r>
                      <a:endParaRPr lang="en-US" sz="1100" b="1">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Gas saving (20 cents) for a period of 3/5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b"/>
                </a:tc>
              </a:tr>
              <a:tr h="666101">
                <a:tc>
                  <a:txBody>
                    <a:bodyPr/>
                    <a:lstStyle/>
                    <a:p>
                      <a:pPr algn="ctr" rtl="0">
                        <a:lnSpc>
                          <a:spcPct val="107000"/>
                        </a:lnSpc>
                      </a:pPr>
                      <a:r>
                        <a:rPr lang="en-US" sz="1600" dirty="0" smtClean="0">
                          <a:effectLst/>
                        </a:rPr>
                        <a:t>6</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Development of renewable energy by installing wind power plant</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dirty="0" smtClean="0">
                          <a:effectLst/>
                        </a:rPr>
                        <a:t>1900</a:t>
                      </a:r>
                      <a:r>
                        <a:rPr lang="en-US" sz="1200" dirty="0">
                          <a:effectLst/>
                        </a:rPr>
                        <a:t> Million  Meter  Cube</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Saving gas (20 cents) for a period of 2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ctr"/>
                </a:tc>
              </a:tr>
              <a:tr h="666101">
                <a:tc>
                  <a:txBody>
                    <a:bodyPr/>
                    <a:lstStyle/>
                    <a:p>
                      <a:pPr algn="ctr" rtl="0">
                        <a:lnSpc>
                          <a:spcPct val="107000"/>
                        </a:lnSpc>
                      </a:pPr>
                      <a:r>
                        <a:rPr lang="en-US" sz="1600" dirty="0" smtClean="0">
                          <a:effectLst/>
                        </a:rPr>
                        <a:t>7</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Efficiency by replacing old air conditioners</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dirty="0" smtClean="0">
                          <a:effectLst/>
                        </a:rPr>
                        <a:t>950</a:t>
                      </a:r>
                      <a:r>
                        <a:rPr lang="en-US" sz="1200" dirty="0">
                          <a:effectLst/>
                        </a:rPr>
                        <a:t> Million  Meter   Cube</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Saving gas (20 cents) for a period of 4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b"/>
                </a:tc>
              </a:tr>
              <a:tr h="666101">
                <a:tc>
                  <a:txBody>
                    <a:bodyPr/>
                    <a:lstStyle/>
                    <a:p>
                      <a:pPr algn="ctr" rtl="0">
                        <a:lnSpc>
                          <a:spcPct val="107000"/>
                        </a:lnSpc>
                      </a:pPr>
                      <a:r>
                        <a:rPr lang="en-US" sz="1600" dirty="0" smtClean="0">
                          <a:effectLst/>
                        </a:rPr>
                        <a:t>8</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Electrification of agricultural wells without electricity</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dirty="0">
                          <a:effectLst/>
                        </a:rPr>
                        <a:t>3300 Million  Meter  Cube</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Diesel gasoline fuel savings of gas (40.18 cents) for a period of 3/2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b"/>
                </a:tc>
              </a:tr>
              <a:tr h="579613">
                <a:tc>
                  <a:txBody>
                    <a:bodyPr/>
                    <a:lstStyle/>
                    <a:p>
                      <a:pPr algn="ctr" rtl="0">
                        <a:lnSpc>
                          <a:spcPct val="107000"/>
                        </a:lnSpc>
                      </a:pPr>
                      <a:r>
                        <a:rPr lang="en-US" sz="1600" dirty="0" smtClean="0">
                          <a:effectLst/>
                        </a:rPr>
                        <a:t>9</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Reduction of energy losses up to 5%</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a:effectLst/>
                        </a:rPr>
                        <a:t>2700 Million  Meter  Cube</a:t>
                      </a:r>
                      <a:endParaRPr lang="en-US" sz="1100" b="1">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Saving gas (20 cents) for a period of 3/2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b"/>
                </a:tc>
              </a:tr>
              <a:tr h="666101">
                <a:tc>
                  <a:txBody>
                    <a:bodyPr/>
                    <a:lstStyle/>
                    <a:p>
                      <a:pPr algn="ctr" rtl="0">
                        <a:lnSpc>
                          <a:spcPct val="107000"/>
                        </a:lnSpc>
                      </a:pPr>
                      <a:r>
                        <a:rPr lang="en-US" sz="1600" dirty="0" smtClean="0">
                          <a:effectLst/>
                        </a:rPr>
                        <a:t>10</a:t>
                      </a:r>
                      <a:endParaRPr lang="en-US" sz="1600" dirty="0">
                        <a:effectLst/>
                        <a:latin typeface="Calibri" panose="020F0502020204030204" pitchFamily="34" charset="0"/>
                      </a:endParaRPr>
                    </a:p>
                  </a:txBody>
                  <a:tcPr marL="4391" marR="4391" marT="4391" marB="4391" anchor="ctr"/>
                </a:tc>
                <a:tc>
                  <a:txBody>
                    <a:bodyPr/>
                    <a:lstStyle/>
                    <a:p>
                      <a:pPr algn="ctr" rtl="0">
                        <a:lnSpc>
                          <a:spcPct val="107000"/>
                        </a:lnSpc>
                        <a:spcAft>
                          <a:spcPts val="0"/>
                        </a:spcAft>
                      </a:pPr>
                      <a:r>
                        <a:rPr lang="en-US" sz="1200" dirty="0">
                          <a:effectLst/>
                        </a:rPr>
                        <a:t>Development of renewable energy with solar energy</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pPr algn="ctr" rtl="0">
                        <a:lnSpc>
                          <a:spcPct val="107000"/>
                        </a:lnSpc>
                        <a:spcAft>
                          <a:spcPts val="0"/>
                        </a:spcAft>
                      </a:pPr>
                      <a:r>
                        <a:rPr lang="en-US" sz="1200" dirty="0" smtClean="0">
                          <a:effectLst/>
                        </a:rPr>
                        <a:t>650</a:t>
                      </a:r>
                      <a:r>
                        <a:rPr lang="en-US" sz="1200" dirty="0">
                          <a:effectLst/>
                        </a:rPr>
                        <a:t> Million  Meter   Cube</a:t>
                      </a:r>
                      <a:endParaRPr lang="en-US" sz="1100" b="1" dirty="0">
                        <a:effectLst/>
                        <a:latin typeface="Calibri" panose="020F0502020204030204" pitchFamily="34" charset="0"/>
                        <a:ea typeface="Calibri" panose="020F0502020204030204" pitchFamily="34" charset="0"/>
                        <a:cs typeface="+mj-cs"/>
                      </a:endParaRPr>
                    </a:p>
                  </a:txBody>
                  <a:tcPr marL="4391" marR="4391" marT="4391" marB="4391" anchor="ctr"/>
                </a:tc>
                <a:tc>
                  <a:txBody>
                    <a:bodyPr/>
                    <a:lstStyle/>
                    <a:p>
                      <a:endParaRPr lang="en-US"/>
                    </a:p>
                  </a:txBody>
                  <a:tcPr marL="4391" marR="4391" marT="4391" marB="4391" anchor="ctr"/>
                </a:tc>
                <a:tc>
                  <a:txBody>
                    <a:bodyPr/>
                    <a:lstStyle/>
                    <a:p>
                      <a:pPr algn="ctr" rtl="0">
                        <a:lnSpc>
                          <a:spcPct val="107000"/>
                        </a:lnSpc>
                        <a:spcAft>
                          <a:spcPts val="0"/>
                        </a:spcAft>
                      </a:pPr>
                      <a:r>
                        <a:rPr lang="en-US" sz="1400" dirty="0">
                          <a:effectLst/>
                        </a:rPr>
                        <a:t>Saving gas (20 cents) for a period of 3/5 years</a:t>
                      </a:r>
                      <a:endParaRPr lang="en-US" sz="1200" b="1" dirty="0">
                        <a:effectLst/>
                        <a:latin typeface="Calibri" panose="020F0502020204030204" pitchFamily="34" charset="0"/>
                        <a:ea typeface="Calibri" panose="020F0502020204030204" pitchFamily="34" charset="0"/>
                        <a:cs typeface="+mj-cs"/>
                      </a:endParaRPr>
                    </a:p>
                  </a:txBody>
                  <a:tcPr marL="4391" marR="4391" marT="4391" marB="4391" anchor="ctr" anchorCtr="1"/>
                </a:tc>
                <a:tc>
                  <a:txBody>
                    <a:bodyPr/>
                    <a:lstStyle/>
                    <a:p>
                      <a:endParaRPr lang="en-US"/>
                    </a:p>
                  </a:txBody>
                  <a:tcPr marL="4391" marR="4391" marT="4391" marB="4391" anchor="b"/>
                </a:tc>
              </a:tr>
              <a:tr h="154461">
                <a:tc gridSpan="6">
                  <a:txBody>
                    <a:bodyPr/>
                    <a:lstStyle/>
                    <a:p>
                      <a:pPr algn="ctr" rtl="0">
                        <a:lnSpc>
                          <a:spcPct val="107000"/>
                        </a:lnSpc>
                        <a:spcAft>
                          <a:spcPts val="0"/>
                        </a:spcAft>
                      </a:pPr>
                      <a:endParaRPr lang="en-US" sz="500" dirty="0">
                        <a:effectLst/>
                        <a:latin typeface="Calibri" panose="020F0502020204030204" pitchFamily="34" charset="0"/>
                        <a:ea typeface="Calibri" panose="020F0502020204030204" pitchFamily="34" charset="0"/>
                        <a:cs typeface="Arial" panose="020B0604020202020204" pitchFamily="34" charset="0"/>
                      </a:endParaRPr>
                    </a:p>
                  </a:txBody>
                  <a:tcPr marL="4391" marR="4391" marT="4391" marB="439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91373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vert="horz" lIns="91440" tIns="45720" rIns="91440" bIns="45720" rtlCol="1" anchor="ctr">
            <a:normAutofit/>
          </a:bodyPr>
          <a:lstStyle/>
          <a:p>
            <a:pPr rtl="0"/>
            <a:r>
              <a:rPr lang="en-US" sz="4800" b="1" dirty="0"/>
              <a:t>Risks</a:t>
            </a:r>
            <a:endParaRPr lang="fa-IR" sz="4800" b="1" dirty="0"/>
          </a:p>
        </p:txBody>
      </p:sp>
      <p:sp>
        <p:nvSpPr>
          <p:cNvPr id="3" name="Content Placeholder 2"/>
          <p:cNvSpPr>
            <a:spLocks noGrp="1"/>
          </p:cNvSpPr>
          <p:nvPr>
            <p:ph idx="1"/>
          </p:nvPr>
        </p:nvSpPr>
        <p:spPr>
          <a:xfrm>
            <a:off x="251520" y="1268760"/>
            <a:ext cx="4896544" cy="4608511"/>
          </a:xfrm>
        </p:spPr>
        <p:txBody>
          <a:bodyPr>
            <a:normAutofit/>
          </a:bodyPr>
          <a:lstStyle/>
          <a:p>
            <a:pPr marL="342900" lvl="1" indent="-342900" algn="l" rtl="0">
              <a:lnSpc>
                <a:spcPts val="4100"/>
              </a:lnSpc>
              <a:buFont typeface="Arial" pitchFamily="34" charset="0"/>
              <a:buChar char="•"/>
            </a:pPr>
            <a:r>
              <a:rPr lang="en-US" dirty="0" smtClean="0"/>
              <a:t>Time to market</a:t>
            </a:r>
          </a:p>
          <a:p>
            <a:pPr marL="342900" lvl="1" indent="-342900" algn="l" rtl="0">
              <a:lnSpc>
                <a:spcPts val="4100"/>
              </a:lnSpc>
              <a:buFont typeface="Arial" pitchFamily="34" charset="0"/>
              <a:buChar char="•"/>
            </a:pPr>
            <a:r>
              <a:rPr lang="en-US" dirty="0" smtClean="0"/>
              <a:t>Local </a:t>
            </a:r>
            <a:r>
              <a:rPr lang="en-US" dirty="0"/>
              <a:t>facilities &amp; resources</a:t>
            </a:r>
          </a:p>
          <a:p>
            <a:pPr marL="342900" lvl="1" indent="-342900" algn="l" rtl="0">
              <a:lnSpc>
                <a:spcPts val="4100"/>
              </a:lnSpc>
              <a:buFont typeface="Arial" pitchFamily="34" charset="0"/>
              <a:buChar char="•"/>
            </a:pPr>
            <a:r>
              <a:rPr lang="en-US" dirty="0"/>
              <a:t>Technology compatibility</a:t>
            </a:r>
          </a:p>
          <a:p>
            <a:pPr algn="l" rtl="0">
              <a:lnSpc>
                <a:spcPts val="4100"/>
              </a:lnSpc>
            </a:pPr>
            <a:r>
              <a:rPr lang="en-US" sz="2800" dirty="0" smtClean="0"/>
              <a:t>Agreements conditions</a:t>
            </a:r>
          </a:p>
          <a:p>
            <a:pPr algn="l" rtl="0">
              <a:lnSpc>
                <a:spcPts val="4100"/>
              </a:lnSpc>
            </a:pPr>
            <a:r>
              <a:rPr lang="en-US" sz="2800" dirty="0" smtClean="0"/>
              <a:t>Alignment with country development plan </a:t>
            </a:r>
          </a:p>
        </p:txBody>
      </p:sp>
      <p:sp>
        <p:nvSpPr>
          <p:cNvPr id="4" name="Footer Placeholder 3"/>
          <p:cNvSpPr>
            <a:spLocks noGrp="1"/>
          </p:cNvSpPr>
          <p:nvPr>
            <p:ph type="ftr" sz="quarter" idx="11"/>
          </p:nvPr>
        </p:nvSpPr>
        <p:spPr/>
        <p:txBody>
          <a:bodyPr/>
          <a:lstStyle/>
          <a:p>
            <a:r>
              <a:rPr lang="en-US" smtClean="0"/>
              <a:t>Saeid Mohazab Torabi</a:t>
            </a:r>
            <a:endParaRPr lang="fa-IR"/>
          </a:p>
        </p:txBody>
      </p:sp>
      <p:sp>
        <p:nvSpPr>
          <p:cNvPr id="5" name="Slide Number Placeholder 4"/>
          <p:cNvSpPr>
            <a:spLocks noGrp="1"/>
          </p:cNvSpPr>
          <p:nvPr>
            <p:ph type="sldNum" sz="quarter" idx="12"/>
          </p:nvPr>
        </p:nvSpPr>
        <p:spPr/>
        <p:txBody>
          <a:bodyPr/>
          <a:lstStyle/>
          <a:p>
            <a:fld id="{9EC67082-D0F6-4E09-A350-A4E1A697F5EC}" type="slidenum">
              <a:rPr lang="fa-IR" smtClean="0"/>
              <a:pPr/>
              <a:t>22</a:t>
            </a:fld>
            <a:endParaRPr lang="fa-IR"/>
          </a:p>
        </p:txBody>
      </p:sp>
      <p:pic>
        <p:nvPicPr>
          <p:cNvPr id="20482" name="Picture 2" descr="https://encrypted-tbn2.gstatic.com/images?q=tbn:ANd9GcR-BtapgWNnI6QAvFl88rlQZmggxSTdEg5ZTurq3qCfrJV8W1LR"/>
          <p:cNvPicPr preferRelativeResize="0">
            <a:picLocks noChangeArrowheads="1"/>
          </p:cNvPicPr>
          <p:nvPr/>
        </p:nvPicPr>
        <p:blipFill>
          <a:blip r:embed="rId2" cstate="print"/>
          <a:srcRect/>
          <a:stretch>
            <a:fillRect/>
          </a:stretch>
        </p:blipFill>
        <p:spPr bwMode="auto">
          <a:xfrm rot="20898900">
            <a:off x="5367192" y="1688772"/>
            <a:ext cx="3608512" cy="1680643"/>
          </a:xfrm>
          <a:prstGeom prst="ellipse">
            <a:avLst/>
          </a:prstGeom>
          <a:ln w="63500" cap="rnd">
            <a:noFill/>
          </a:ln>
          <a:effectLst>
            <a:outerShdw blurRad="44450" dist="27940" dir="5400000" algn="ctr">
              <a:srgbClr val="000000">
                <a:alpha val="32000"/>
              </a:srgbClr>
            </a:outerShdw>
            <a:reflection blurRad="6350" stA="50000" endA="295" endPos="92000" dist="101600" dir="5400000" sy="-100000" algn="bl" rotWithShape="0"/>
            <a:softEdge rad="63500"/>
          </a:effectLst>
          <a:scene3d>
            <a:camera prst="orthographicFront">
              <a:rot lat="0" lon="0" rev="0"/>
            </a:camera>
            <a:lightRig rig="balanced" dir="t">
              <a:rot lat="0" lon="0" rev="8700000"/>
            </a:lightRig>
          </a:scene3d>
          <a:sp3d>
            <a:bevelT w="190500" h="38100"/>
          </a:sp3d>
        </p:spPr>
      </p:pic>
      <p:pic>
        <p:nvPicPr>
          <p:cNvPr id="7" name="Picture 1" descr="T:\pictures\Gnce\Arms\4.jpg"/>
          <p:cNvPicPr>
            <a:picLocks noChangeAspect="1" noChangeArrowheads="1"/>
          </p:cNvPicPr>
          <p:nvPr/>
        </p:nvPicPr>
        <p:blipFill>
          <a:blip r:embed="rId3" cstate="print"/>
          <a:srcRect/>
          <a:stretch>
            <a:fillRect/>
          </a:stretch>
        </p:blipFill>
        <p:spPr bwMode="auto">
          <a:xfrm>
            <a:off x="323528" y="260648"/>
            <a:ext cx="864096" cy="64854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609600"/>
            <a:ext cx="8077200" cy="5715000"/>
          </a:xfrm>
          <a:prstGeom prst="roundRect">
            <a:avLst>
              <a:gd name="adj" fmla="val 1351"/>
            </a:avLst>
          </a:prstGeom>
          <a:solidFill>
            <a:srgbClr val="99C58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767112" y="1371600"/>
            <a:ext cx="7609776" cy="584775"/>
          </a:xfrm>
          <a:prstGeom prst="rect">
            <a:avLst/>
          </a:prstGeom>
          <a:noFill/>
        </p:spPr>
        <p:txBody>
          <a:bodyPr wrap="none" rtlCol="1">
            <a:spAutoFit/>
          </a:bodyPr>
          <a:lstStyle/>
          <a:p>
            <a:r>
              <a:rPr lang="en-US" sz="3200" b="1" dirty="0" smtClean="0">
                <a:latin typeface="Tahoma" pitchFamily="34" charset="0"/>
                <a:cs typeface="Tahoma" pitchFamily="34" charset="0"/>
              </a:rPr>
              <a:t>Iran potentials of renewable energy</a:t>
            </a:r>
            <a:endParaRPr lang="fa-IR" sz="3200" b="1" dirty="0">
              <a:latin typeface="Tahoma" pitchFamily="34" charset="0"/>
              <a:cs typeface="Tahoma" pitchFamily="34" charset="0"/>
            </a:endParaRPr>
          </a:p>
        </p:txBody>
      </p:sp>
      <p:sp>
        <p:nvSpPr>
          <p:cNvPr id="5" name="TextBox 4"/>
          <p:cNvSpPr txBox="1"/>
          <p:nvPr/>
        </p:nvSpPr>
        <p:spPr>
          <a:xfrm>
            <a:off x="2722430" y="2565975"/>
            <a:ext cx="3699154" cy="1118255"/>
          </a:xfrm>
          <a:prstGeom prst="rect">
            <a:avLst/>
          </a:prstGeom>
          <a:noFill/>
        </p:spPr>
        <p:txBody>
          <a:bodyPr wrap="none" rtlCol="1">
            <a:spAutoFit/>
          </a:bodyPr>
          <a:lstStyle/>
          <a:p>
            <a:pPr marL="273050" lvl="0" indent="-273050" algn="ctr">
              <a:buClr>
                <a:srgbClr val="0BD0D9"/>
              </a:buClr>
              <a:buSzPct val="95000"/>
              <a:defRPr/>
            </a:pPr>
            <a:r>
              <a:rPr lang="en-US" sz="2000" b="1" dirty="0" smtClean="0">
                <a:latin typeface="Tahoma" pitchFamily="34" charset="0"/>
                <a:cs typeface="Tahoma" pitchFamily="34" charset="0"/>
              </a:rPr>
              <a:t>                   Solar </a:t>
            </a:r>
            <a:r>
              <a:rPr lang="en-US" sz="1800" b="1" dirty="0" smtClean="0">
                <a:solidFill>
                  <a:srgbClr val="000000"/>
                </a:solidFill>
                <a:latin typeface="Calibri"/>
                <a:cs typeface="B Nazanin" pitchFamily="2" charset="-78"/>
              </a:rPr>
              <a:t>(Photovoltaic)</a:t>
            </a:r>
            <a:endParaRPr lang="fa-IR" b="1" dirty="0" smtClean="0">
              <a:solidFill>
                <a:srgbClr val="000000"/>
              </a:solidFill>
              <a:latin typeface="Calibri"/>
              <a:cs typeface="B Nazanin" pitchFamily="2" charset="-78"/>
            </a:endParaRPr>
          </a:p>
          <a:p>
            <a:pPr algn="ctr">
              <a:lnSpc>
                <a:spcPts val="2800"/>
              </a:lnSpc>
            </a:pPr>
            <a:r>
              <a:rPr lang="en-US" sz="2000" b="1" dirty="0" smtClean="0">
                <a:latin typeface="Tahoma" pitchFamily="34" charset="0"/>
                <a:cs typeface="Tahoma" pitchFamily="34" charset="0"/>
              </a:rPr>
              <a:t>Wind</a:t>
            </a:r>
          </a:p>
          <a:p>
            <a:pPr algn="ctr">
              <a:lnSpc>
                <a:spcPts val="2800"/>
              </a:lnSpc>
            </a:pPr>
            <a:r>
              <a:rPr lang="en-US" sz="2000" b="1" dirty="0" smtClean="0">
                <a:latin typeface="Tahoma" pitchFamily="34" charset="0"/>
                <a:cs typeface="Tahoma" pitchFamily="34" charset="0"/>
              </a:rPr>
              <a:t>Waste to energy</a:t>
            </a:r>
            <a:endParaRPr lang="fa-IR" sz="2000" b="1" dirty="0">
              <a:latin typeface="Tahoma" pitchFamily="34" charset="0"/>
              <a:cs typeface="Tahoma" pitchFamily="34" charset="0"/>
            </a:endParaRPr>
          </a:p>
        </p:txBody>
      </p:sp>
      <p:sp>
        <p:nvSpPr>
          <p:cNvPr id="6" name="Rectangle 2"/>
          <p:cNvSpPr txBox="1">
            <a:spLocks noChangeArrowheads="1"/>
          </p:cNvSpPr>
          <p:nvPr/>
        </p:nvSpPr>
        <p:spPr bwMode="auto">
          <a:xfrm>
            <a:off x="1846191" y="4378654"/>
            <a:ext cx="5451619" cy="1183945"/>
          </a:xfrm>
          <a:prstGeom prst="roundRect">
            <a:avLst>
              <a:gd name="adj" fmla="val 12917"/>
            </a:avLst>
          </a:prstGeom>
          <a:solidFill>
            <a:srgbClr val="30724F"/>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scene3d>
              <a:camera prst="orthographicFront"/>
              <a:lightRig rig="freezing" dir="t">
                <a:rot lat="0" lon="0" rev="5640000"/>
              </a:lightRig>
            </a:scene3d>
            <a:sp3d prstMaterial="flat">
              <a:bevelT w="38100" h="38100"/>
              <a:contourClr>
                <a:schemeClr val="tx2"/>
              </a:contourClr>
            </a:sp3d>
          </a:bodyPr>
          <a:lstStyle/>
          <a:p>
            <a:pPr algn="ctr" rtl="1" eaLnBrk="0" hangingPunct="0">
              <a:defRPr/>
            </a:pPr>
            <a:r>
              <a:rPr lang="en-US" sz="2800" b="1" smtClean="0">
                <a:solidFill>
                  <a:sysClr val="window" lastClr="FFFFFF"/>
                </a:solidFill>
                <a:effectLst>
                  <a:outerShdw blurRad="38100" dist="38100" dir="2700000" algn="tl">
                    <a:srgbClr val="000000">
                      <a:alpha val="43137"/>
                    </a:srgbClr>
                  </a:outerShdw>
                </a:effectLst>
                <a:latin typeface="Calibri"/>
                <a:cs typeface="B Nazanin" pitchFamily="2" charset="-78"/>
              </a:rPr>
              <a:t>GHODS  NIROO</a:t>
            </a:r>
            <a:endParaRPr lang="en-US" sz="2800" b="1" dirty="0" smtClean="0">
              <a:solidFill>
                <a:sysClr val="window" lastClr="FFFFFF"/>
              </a:solidFill>
              <a:effectLst>
                <a:outerShdw blurRad="38100" dist="38100" dir="2700000" algn="tl">
                  <a:srgbClr val="000000">
                    <a:alpha val="43137"/>
                  </a:srgbClr>
                </a:outerShdw>
              </a:effectLst>
              <a:latin typeface="Calibri"/>
              <a:cs typeface="B Nazanin" pitchFamily="2" charset="-78"/>
            </a:endParaRPr>
          </a:p>
          <a:p>
            <a:pPr algn="ctr" rtl="1" eaLnBrk="0" hangingPunct="0">
              <a:defRPr/>
            </a:pPr>
            <a:r>
              <a:rPr lang="en-US" sz="2800" b="1" dirty="0" smtClean="0">
                <a:solidFill>
                  <a:sysClr val="window" lastClr="FFFFFF"/>
                </a:solidFill>
                <a:effectLst>
                  <a:outerShdw blurRad="38100" dist="38100" dir="2700000" algn="tl">
                    <a:srgbClr val="000000">
                      <a:alpha val="43137"/>
                    </a:srgbClr>
                  </a:outerShdw>
                </a:effectLst>
                <a:latin typeface="Calibri"/>
                <a:cs typeface="B Nazanin" pitchFamily="2" charset="-78"/>
              </a:rPr>
              <a:t>ENGINEERING  COMPANY (GNEC)</a:t>
            </a:r>
            <a:r>
              <a:rPr lang="fa-IR" sz="2800" b="1" dirty="0" smtClean="0">
                <a:solidFill>
                  <a:sysClr val="window" lastClr="FFFFFF"/>
                </a:solidFill>
                <a:effectLst>
                  <a:outerShdw blurRad="38100" dist="38100" dir="2700000" algn="tl">
                    <a:srgbClr val="000000">
                      <a:alpha val="43137"/>
                    </a:srgbClr>
                  </a:outerShdw>
                </a:effectLst>
                <a:latin typeface="Calibri"/>
                <a:cs typeface="B Nazanin" pitchFamily="2" charset="-78"/>
              </a:rPr>
              <a:t> </a:t>
            </a:r>
            <a:endParaRPr lang="en-US" sz="2800" b="1" dirty="0">
              <a:solidFill>
                <a:sysClr val="window" lastClr="FFFFFF"/>
              </a:solidFill>
              <a:effectLst>
                <a:outerShdw blurRad="38100" dist="38100" dir="2700000" algn="tl">
                  <a:srgbClr val="000000">
                    <a:alpha val="43137"/>
                  </a:srgbClr>
                </a:outerShdw>
              </a:effectLst>
              <a:latin typeface="Calibri"/>
              <a:cs typeface="B Nazanin" pitchFamily="2" charset="-78"/>
            </a:endParaRPr>
          </a:p>
        </p:txBody>
      </p:sp>
    </p:spTree>
    <p:extLst>
      <p:ext uri="{BB962C8B-B14F-4D97-AF65-F5344CB8AC3E}">
        <p14:creationId xmlns:p14="http://schemas.microsoft.com/office/powerpoint/2010/main" val="1112188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olarGIS-Solar-map-Iran-en.png"/>
          <p:cNvPicPr>
            <a:picLocks/>
          </p:cNvPicPr>
          <p:nvPr/>
        </p:nvPicPr>
        <p:blipFill>
          <a:blip r:embed="rId2" cstate="print"/>
          <a:srcRect/>
          <a:stretch>
            <a:fillRect/>
          </a:stretch>
        </p:blipFill>
        <p:spPr bwMode="auto">
          <a:xfrm>
            <a:off x="273756" y="1124743"/>
            <a:ext cx="8596489" cy="560625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itle 1"/>
          <p:cNvSpPr txBox="1">
            <a:spLocks/>
          </p:cNvSpPr>
          <p:nvPr/>
        </p:nvSpPr>
        <p:spPr bwMode="auto">
          <a:xfrm>
            <a:off x="381000" y="167640"/>
            <a:ext cx="3962400" cy="457200"/>
          </a:xfrm>
          <a:prstGeom prst="round2SameRect">
            <a:avLst/>
          </a:prstGeom>
          <a:solidFill>
            <a:srgbClr val="FF9F5D"/>
          </a:solidFill>
          <a:ln w="3175">
            <a:solidFill>
              <a:schemeClr val="tx1"/>
            </a:solidFill>
            <a:headEnd/>
            <a:tailEnd/>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18288" anchor="ctr"/>
          <a:lstStyle/>
          <a:p>
            <a:pPr marL="273050" indent="-273050" algn="ctr">
              <a:buClr>
                <a:srgbClr val="0BD0D9"/>
              </a:buClr>
              <a:buSzPct val="95000"/>
              <a:defRPr/>
            </a:pPr>
            <a:r>
              <a:rPr lang="en-US" sz="1800" b="1" dirty="0" smtClean="0">
                <a:solidFill>
                  <a:srgbClr val="000000"/>
                </a:solidFill>
                <a:latin typeface="+mj-lt"/>
                <a:cs typeface="B Nazanin" pitchFamily="2" charset="-78"/>
              </a:rPr>
              <a:t>Iran Solar energy potential </a:t>
            </a:r>
            <a:r>
              <a:rPr lang="en-US" b="1" smtClean="0">
                <a:solidFill>
                  <a:srgbClr val="000000"/>
                </a:solidFill>
                <a:latin typeface="+mj-lt"/>
                <a:cs typeface="B Nazanin" pitchFamily="2" charset="-78"/>
              </a:rPr>
              <a:t>(photovoltaic)</a:t>
            </a:r>
            <a:endParaRPr lang="fa-IR" b="1" dirty="0">
              <a:solidFill>
                <a:srgbClr val="000000"/>
              </a:solidFill>
              <a:latin typeface="+mj-lt"/>
              <a:cs typeface="B Nazanin" pitchFamily="2" charset="-78"/>
            </a:endParaRPr>
          </a:p>
        </p:txBody>
      </p:sp>
      <p:sp>
        <p:nvSpPr>
          <p:cNvPr id="7" name="TextBox 6"/>
          <p:cNvSpPr txBox="1"/>
          <p:nvPr/>
        </p:nvSpPr>
        <p:spPr>
          <a:xfrm>
            <a:off x="4860032" y="116632"/>
            <a:ext cx="4027311" cy="2062103"/>
          </a:xfrm>
          <a:prstGeom prst="rect">
            <a:avLst/>
          </a:prstGeom>
          <a:solidFill>
            <a:srgbClr val="FF9F5D"/>
          </a:solidFill>
          <a:ln w="3175">
            <a:solidFill>
              <a:schemeClr val="tx1"/>
            </a:solidFill>
          </a:ln>
          <a:effectLst>
            <a:outerShdw blurRad="50800" dist="38100" dir="2700000" algn="tl" rotWithShape="0">
              <a:prstClr val="black">
                <a:alpha val="40000"/>
              </a:prstClr>
            </a:outerShdw>
          </a:effectLst>
        </p:spPr>
        <p:txBody>
          <a:bodyPr wrap="square" rtlCol="1">
            <a:spAutoFit/>
          </a:bodyPr>
          <a:lstStyle/>
          <a:p>
            <a:pPr marL="0" marR="0" lvl="0" indent="0" algn="just" defTabSz="914400" rtl="0" eaLnBrk="1" latinLnBrk="0" hangingPunct="1">
              <a:lnSpc>
                <a:spcPct val="100000"/>
              </a:lnSpc>
              <a:buClrTx/>
              <a:buSzTx/>
              <a:buFontTx/>
              <a:buNone/>
              <a:tabLst/>
              <a:defRPr/>
            </a:pPr>
            <a:r>
              <a:rPr lang="en-US" sz="1600" dirty="0" smtClean="0">
                <a:latin typeface="+mj-lt"/>
              </a:rPr>
              <a:t>According to Solar photovoltaic atlas, the minimum amount of irradiation belongs to the Northern provinces of Iran which is estimated about 1200 kWh/m2/year (2.8-3 kWh/m2/day) and the maximum amount belongs to Kerman, Yazd, Fars and </a:t>
            </a:r>
            <a:r>
              <a:rPr lang="en-US" sz="1600" dirty="0" err="1" smtClean="0">
                <a:latin typeface="+mj-lt"/>
              </a:rPr>
              <a:t>Sistan&amp;Balouchestan</a:t>
            </a:r>
            <a:r>
              <a:rPr lang="en-US" sz="1600" dirty="0" smtClean="0">
                <a:latin typeface="+mj-lt"/>
              </a:rPr>
              <a:t> which is estimated about 2200 kWh/m2/year (5.5-6 kWh/m2/day)</a:t>
            </a:r>
          </a:p>
        </p:txBody>
      </p:sp>
    </p:spTree>
    <p:extLst>
      <p:ext uri="{BB962C8B-B14F-4D97-AF65-F5344CB8AC3E}">
        <p14:creationId xmlns:p14="http://schemas.microsoft.com/office/powerpoint/2010/main" val="485460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353691"/>
            <a:ext cx="8891419" cy="6258762"/>
            <a:chOff x="0" y="353691"/>
            <a:chExt cx="8891419" cy="6258762"/>
          </a:xfrm>
        </p:grpSpPr>
        <p:pic>
          <p:nvPicPr>
            <p:cNvPr id="5" name="Picture 4" descr="Atlas-Wind2-5.jpg"/>
            <p:cNvPicPr>
              <a:picLocks noChangeAspect="1"/>
            </p:cNvPicPr>
            <p:nvPr/>
          </p:nvPicPr>
          <p:blipFill>
            <a:blip r:embed="rId2" cstate="print"/>
            <a:stretch>
              <a:fillRect/>
            </a:stretch>
          </p:blipFill>
          <p:spPr>
            <a:xfrm>
              <a:off x="252582" y="413910"/>
              <a:ext cx="8638837" cy="5175330"/>
            </a:xfrm>
            <a:prstGeom prst="rect">
              <a:avLst/>
            </a:prstGeom>
            <a:ln>
              <a:solidFill>
                <a:schemeClr val="bg1"/>
              </a:solidFill>
            </a:ln>
            <a:effectLst>
              <a:outerShdw blurRad="50800" dist="38100" dir="2700000" algn="tl" rotWithShape="0">
                <a:prstClr val="black">
                  <a:alpha val="40000"/>
                </a:prstClr>
              </a:outerShdw>
            </a:effectLst>
          </p:spPr>
        </p:pic>
        <p:sp>
          <p:nvSpPr>
            <p:cNvPr id="8" name="Title 1"/>
            <p:cNvSpPr txBox="1">
              <a:spLocks/>
            </p:cNvSpPr>
            <p:nvPr/>
          </p:nvSpPr>
          <p:spPr bwMode="auto">
            <a:xfrm>
              <a:off x="2555776" y="620688"/>
              <a:ext cx="3962400" cy="457200"/>
            </a:xfrm>
            <a:prstGeom prst="round2SameRect">
              <a:avLst>
                <a:gd name="adj1" fmla="val 7987"/>
                <a:gd name="adj2" fmla="val 0"/>
              </a:avLst>
            </a:prstGeom>
            <a:solidFill>
              <a:srgbClr val="E5EAF3"/>
            </a:solidFill>
            <a:ln w="3175">
              <a:solidFill>
                <a:schemeClr val="bg1"/>
              </a:solidFill>
              <a:headEnd/>
              <a:tailEnd/>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18288" anchor="ctr"/>
            <a:lstStyle/>
            <a:p>
              <a:pPr marL="273050" indent="-273050" algn="ctr">
                <a:buClr>
                  <a:srgbClr val="0BD0D9"/>
                </a:buClr>
                <a:buSzPct val="95000"/>
                <a:defRPr/>
              </a:pPr>
              <a:r>
                <a:rPr lang="fa-IR" sz="1800" b="1" dirty="0" smtClean="0">
                  <a:solidFill>
                    <a:srgbClr val="000000"/>
                  </a:solidFill>
                  <a:latin typeface="+mj-lt"/>
                  <a:cs typeface="B Nazanin" pitchFamily="2" charset="-78"/>
                </a:rPr>
                <a:t> </a:t>
              </a:r>
              <a:r>
                <a:rPr lang="en-US" sz="1800" b="1" dirty="0" smtClean="0">
                  <a:solidFill>
                    <a:srgbClr val="000000"/>
                  </a:solidFill>
                  <a:latin typeface="+mj-lt"/>
                  <a:cs typeface="B Nazanin" pitchFamily="2" charset="-78"/>
                </a:rPr>
                <a:t> Iran Wind map potential </a:t>
              </a:r>
              <a:r>
                <a:rPr lang="en-US" b="1" dirty="0" smtClean="0">
                  <a:solidFill>
                    <a:srgbClr val="000000"/>
                  </a:solidFill>
                  <a:latin typeface="+mj-lt"/>
                  <a:cs typeface="B Nazanin" pitchFamily="2" charset="-78"/>
                </a:rPr>
                <a:t>(80 m)</a:t>
              </a:r>
              <a:endParaRPr lang="fa-IR" sz="1800" b="1" dirty="0" smtClean="0">
                <a:solidFill>
                  <a:srgbClr val="000000"/>
                </a:solidFill>
                <a:latin typeface="+mj-lt"/>
                <a:cs typeface="B Nazanin" pitchFamily="2" charset="-78"/>
              </a:endParaRPr>
            </a:p>
          </p:txBody>
        </p:sp>
        <p:sp>
          <p:nvSpPr>
            <p:cNvPr id="4" name="TextBox 3"/>
            <p:cNvSpPr txBox="1"/>
            <p:nvPr/>
          </p:nvSpPr>
          <p:spPr>
            <a:xfrm>
              <a:off x="0" y="4581128"/>
              <a:ext cx="4027311" cy="2031325"/>
            </a:xfrm>
            <a:prstGeom prst="rect">
              <a:avLst/>
            </a:prstGeom>
            <a:solidFill>
              <a:srgbClr val="E7EBF5"/>
            </a:solidFill>
            <a:ln w="3175">
              <a:solidFill>
                <a:schemeClr val="bg1"/>
              </a:solidFill>
            </a:ln>
            <a:effectLst>
              <a:outerShdw blurRad="50800" dist="38100" dir="2700000" algn="tl" rotWithShape="0">
                <a:prstClr val="black">
                  <a:alpha val="40000"/>
                </a:prstClr>
              </a:outerShdw>
            </a:effectLst>
          </p:spPr>
          <p:txBody>
            <a:bodyPr wrap="square" rtlCol="1">
              <a:spAutoFit/>
            </a:bodyPr>
            <a:lstStyle/>
            <a:p>
              <a:pPr algn="just" rtl="0"/>
              <a:r>
                <a:rPr lang="en-US" dirty="0" smtClean="0">
                  <a:solidFill>
                    <a:srgbClr val="000000"/>
                  </a:solidFill>
                  <a:latin typeface="+mj-lt"/>
                </a:rPr>
                <a:t>The wind atlas has been prepared based on gathered data from 60 stations across the country and shows a nominal capacity of about 60,000 MW;</a:t>
              </a:r>
              <a:br>
                <a:rPr lang="en-US" dirty="0" smtClean="0">
                  <a:solidFill>
                    <a:srgbClr val="000000"/>
                  </a:solidFill>
                  <a:latin typeface="+mj-lt"/>
                </a:rPr>
              </a:br>
              <a:r>
                <a:rPr lang="en-US" dirty="0" smtClean="0">
                  <a:solidFill>
                    <a:srgbClr val="000000"/>
                  </a:solidFill>
                  <a:latin typeface="+mj-lt"/>
                </a:rPr>
                <a:t>But based on forecasts made, the country’s economically recoverable wind energy is estimated about 18,000 MW.</a:t>
              </a:r>
              <a:endParaRPr lang="fa-IR" dirty="0">
                <a:solidFill>
                  <a:srgbClr val="000000"/>
                </a:solidFill>
                <a:latin typeface="+mj-lt"/>
              </a:endParaRPr>
            </a:p>
          </p:txBody>
        </p:sp>
        <p:pic>
          <p:nvPicPr>
            <p:cNvPr id="6" name="Picture 5" descr="Iran Wind Atlas legend.jpg"/>
            <p:cNvPicPr>
              <a:picLocks noChangeAspect="1"/>
            </p:cNvPicPr>
            <p:nvPr/>
          </p:nvPicPr>
          <p:blipFill>
            <a:blip r:embed="rId3" cstate="print">
              <a:lum contrast="20000"/>
            </a:blip>
            <a:srcRect l="19365" r="23613" b="9302"/>
            <a:stretch>
              <a:fillRect/>
            </a:stretch>
          </p:blipFill>
          <p:spPr>
            <a:xfrm>
              <a:off x="7379525" y="353691"/>
              <a:ext cx="1447800" cy="3631423"/>
            </a:xfrm>
            <a:prstGeom prst="rect">
              <a:avLst/>
            </a:prstGeom>
            <a:ln>
              <a:solidFill>
                <a:schemeClr val="bg1"/>
              </a:solidFill>
            </a:ln>
            <a:effectLst/>
          </p:spPr>
        </p:pic>
        <p:cxnSp>
          <p:nvCxnSpPr>
            <p:cNvPr id="12" name="Straight Arrow Connector 11"/>
            <p:cNvCxnSpPr/>
            <p:nvPr/>
          </p:nvCxnSpPr>
          <p:spPr>
            <a:xfrm flipV="1">
              <a:off x="7308304" y="1052736"/>
              <a:ext cx="0" cy="28083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116927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91_orig.jpg"/>
          <p:cNvPicPr>
            <a:picLocks noChangeAspect="1"/>
          </p:cNvPicPr>
          <p:nvPr/>
        </p:nvPicPr>
        <p:blipFill>
          <a:blip r:embed="rId2" cstate="print">
            <a:lum bright="-3000" contrast="10000"/>
          </a:blip>
          <a:stretch>
            <a:fillRect/>
          </a:stretch>
        </p:blipFill>
        <p:spPr>
          <a:xfrm>
            <a:off x="104262" y="304800"/>
            <a:ext cx="8935477" cy="6313311"/>
          </a:xfrm>
          <a:prstGeom prst="rect">
            <a:avLst/>
          </a:prstGeom>
          <a:ln w="6350">
            <a:solidFill>
              <a:schemeClr val="bg1"/>
            </a:solidFill>
          </a:ln>
          <a:effectLst>
            <a:outerShdw blurRad="50800" dist="38100" dir="2700000" algn="tl" rotWithShape="0">
              <a:prstClr val="black">
                <a:alpha val="40000"/>
              </a:prstClr>
            </a:outerShdw>
          </a:effectLst>
        </p:spPr>
      </p:pic>
      <p:sp>
        <p:nvSpPr>
          <p:cNvPr id="5" name="Title 1"/>
          <p:cNvSpPr txBox="1">
            <a:spLocks/>
          </p:cNvSpPr>
          <p:nvPr/>
        </p:nvSpPr>
        <p:spPr bwMode="auto">
          <a:xfrm>
            <a:off x="2930877" y="685800"/>
            <a:ext cx="3124200" cy="838200"/>
          </a:xfrm>
          <a:prstGeom prst="round2SameRect">
            <a:avLst>
              <a:gd name="adj1" fmla="val 8334"/>
              <a:gd name="adj2" fmla="val 0"/>
            </a:avLst>
          </a:prstGeom>
          <a:solidFill>
            <a:srgbClr val="EFD77D"/>
          </a:solidFill>
          <a:ln w="3175">
            <a:solidFill>
              <a:schemeClr val="bg1"/>
            </a:solidFill>
            <a:headEnd/>
            <a:tailEnd/>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18288" anchor="ctr"/>
          <a:lstStyle/>
          <a:p>
            <a:pPr marL="273050" indent="-273050" algn="ctr">
              <a:buClr>
                <a:srgbClr val="0BD0D9"/>
              </a:buClr>
              <a:buSzPct val="95000"/>
              <a:defRPr/>
            </a:pPr>
            <a:r>
              <a:rPr lang="fa-IR" sz="1800" b="1" dirty="0" smtClean="0">
                <a:solidFill>
                  <a:srgbClr val="000000"/>
                </a:solidFill>
                <a:latin typeface="+mj-lt"/>
                <a:cs typeface="B Nazanin" pitchFamily="2" charset="-78"/>
              </a:rPr>
              <a:t> </a:t>
            </a:r>
            <a:r>
              <a:rPr lang="en-US" sz="1800" b="1" dirty="0" smtClean="0">
                <a:solidFill>
                  <a:srgbClr val="000000"/>
                </a:solidFill>
                <a:latin typeface="+mj-lt"/>
                <a:cs typeface="B Nazanin" pitchFamily="2" charset="-78"/>
              </a:rPr>
              <a:t> Iran Waste to energy potential </a:t>
            </a:r>
            <a:r>
              <a:rPr lang="en-US" b="1" dirty="0" smtClean="0">
                <a:solidFill>
                  <a:srgbClr val="000000"/>
                </a:solidFill>
                <a:latin typeface="+mj-lt"/>
                <a:cs typeface="B Nazanin" pitchFamily="2" charset="-78"/>
              </a:rPr>
              <a:t>(via different technologies)</a:t>
            </a:r>
            <a:endParaRPr lang="fa-IR" sz="1800" b="1" dirty="0" smtClean="0">
              <a:solidFill>
                <a:srgbClr val="000000"/>
              </a:solidFill>
              <a:latin typeface="+mj-lt"/>
              <a:cs typeface="B Nazanin" pitchFamily="2" charset="-78"/>
            </a:endParaRPr>
          </a:p>
        </p:txBody>
      </p:sp>
      <p:sp>
        <p:nvSpPr>
          <p:cNvPr id="6" name="TextBox 5"/>
          <p:cNvSpPr txBox="1"/>
          <p:nvPr/>
        </p:nvSpPr>
        <p:spPr>
          <a:xfrm>
            <a:off x="1403648" y="5229200"/>
            <a:ext cx="4703310" cy="1384995"/>
          </a:xfrm>
          <a:prstGeom prst="rect">
            <a:avLst/>
          </a:prstGeom>
          <a:solidFill>
            <a:srgbClr val="EFD77D"/>
          </a:solidFill>
          <a:ln w="3175">
            <a:solidFill>
              <a:schemeClr val="bg1"/>
            </a:solidFill>
          </a:ln>
          <a:effectLst>
            <a:outerShdw blurRad="50800" dist="38100" dir="2700000" algn="tl" rotWithShape="0">
              <a:prstClr val="black">
                <a:alpha val="40000"/>
              </a:prstClr>
            </a:outerShdw>
          </a:effectLst>
        </p:spPr>
        <p:txBody>
          <a:bodyPr wrap="square" rtlCol="1">
            <a:spAutoFit/>
          </a:bodyPr>
          <a:lstStyle/>
          <a:p>
            <a:pPr algn="just" rtl="0"/>
            <a:r>
              <a:rPr lang="en-US" sz="1400" dirty="0" smtClean="0">
                <a:solidFill>
                  <a:srgbClr val="000000"/>
                </a:solidFill>
                <a:latin typeface="+mj-lt"/>
              </a:rPr>
              <a:t>The maximum potential of municipal solid waste (MSW) via different waste to energy technologies in cities with more than 250,000 inhabitants in year 2007 in Iran:</a:t>
            </a:r>
          </a:p>
          <a:p>
            <a:pPr algn="just" rtl="0"/>
            <a:r>
              <a:rPr lang="en-US" sz="1400" dirty="0" smtClean="0">
                <a:solidFill>
                  <a:srgbClr val="000000"/>
                </a:solidFill>
                <a:latin typeface="+mj-lt"/>
              </a:rPr>
              <a:t> Potential via incineration: 311 MW; Potential via </a:t>
            </a:r>
            <a:r>
              <a:rPr lang="en-US" sz="1400" dirty="0" err="1" smtClean="0">
                <a:solidFill>
                  <a:srgbClr val="000000"/>
                </a:solidFill>
                <a:latin typeface="+mj-lt"/>
              </a:rPr>
              <a:t>pyrolysis</a:t>
            </a:r>
            <a:r>
              <a:rPr lang="en-US" sz="1400" dirty="0" smtClean="0">
                <a:solidFill>
                  <a:srgbClr val="000000"/>
                </a:solidFill>
                <a:latin typeface="+mj-lt"/>
              </a:rPr>
              <a:t>-gasification: 217 MW; Potential via anaerobic digestion: 159 MW and Potential via sanitary landfill: 112 MW</a:t>
            </a:r>
            <a:endParaRPr lang="fa-IR" sz="1400" dirty="0">
              <a:solidFill>
                <a:srgbClr val="000000"/>
              </a:solidFill>
              <a:latin typeface="+mj-lt"/>
            </a:endParaRPr>
          </a:p>
        </p:txBody>
      </p:sp>
      <p:pic>
        <p:nvPicPr>
          <p:cNvPr id="7" name="Picture 6" descr="Final Map Frame5 legend.jpg"/>
          <p:cNvPicPr>
            <a:picLocks noChangeAspect="1"/>
          </p:cNvPicPr>
          <p:nvPr/>
        </p:nvPicPr>
        <p:blipFill>
          <a:blip r:embed="rId3" cstate="print"/>
          <a:stretch>
            <a:fillRect/>
          </a:stretch>
        </p:blipFill>
        <p:spPr>
          <a:xfrm>
            <a:off x="6781800" y="1524000"/>
            <a:ext cx="1846153" cy="4357831"/>
          </a:xfrm>
          <a:prstGeom prst="rect">
            <a:avLst/>
          </a:prstGeom>
        </p:spPr>
      </p:pic>
    </p:spTree>
    <p:extLst>
      <p:ext uri="{BB962C8B-B14F-4D97-AF65-F5344CB8AC3E}">
        <p14:creationId xmlns:p14="http://schemas.microsoft.com/office/powerpoint/2010/main" val="4265663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46253" y="815621"/>
          <a:ext cx="8651496" cy="5853601"/>
        </p:xfrm>
        <a:graphic>
          <a:graphicData uri="http://schemas.openxmlformats.org/drawingml/2006/table">
            <a:tbl>
              <a:tblPr>
                <a:effectLst>
                  <a:outerShdw blurRad="50800" dist="38100" dir="2700000" algn="tl" rotWithShape="0">
                    <a:prstClr val="black">
                      <a:alpha val="40000"/>
                    </a:prstClr>
                  </a:outerShdw>
                </a:effectLst>
                <a:tableStyleId>{3C2FFA5D-87B4-456A-9821-1D502468CF0F}</a:tableStyleId>
              </a:tblPr>
              <a:tblGrid>
                <a:gridCol w="758250"/>
                <a:gridCol w="4102002"/>
                <a:gridCol w="1895622"/>
                <a:gridCol w="1895622"/>
              </a:tblGrid>
              <a:tr h="298328">
                <a:tc rowSpan="2">
                  <a:txBody>
                    <a:bodyPr/>
                    <a:lstStyle/>
                    <a:p>
                      <a:pPr algn="ctr" rtl="0">
                        <a:lnSpc>
                          <a:spcPct val="115000"/>
                        </a:lnSpc>
                        <a:spcAft>
                          <a:spcPts val="0"/>
                        </a:spcAft>
                      </a:pPr>
                      <a:r>
                        <a:rPr lang="en-US" sz="1600" b="1" dirty="0">
                          <a:latin typeface="+mj-lt"/>
                        </a:rPr>
                        <a:t>No.</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C0DF"/>
                    </a:solidFill>
                  </a:tcPr>
                </a:tc>
                <a:tc rowSpan="2">
                  <a:txBody>
                    <a:bodyPr/>
                    <a:lstStyle/>
                    <a:p>
                      <a:pPr algn="ctr" rtl="0">
                        <a:lnSpc>
                          <a:spcPct val="115000"/>
                        </a:lnSpc>
                        <a:spcAft>
                          <a:spcPts val="0"/>
                        </a:spcAft>
                      </a:pPr>
                      <a:r>
                        <a:rPr lang="en-US" sz="1600" b="1" dirty="0">
                          <a:latin typeface="+mj-lt"/>
                        </a:rPr>
                        <a:t>Type of Technology</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C0DF"/>
                    </a:solidFill>
                  </a:tcPr>
                </a:tc>
                <a:tc gridSpan="2">
                  <a:txBody>
                    <a:bodyPr/>
                    <a:lstStyle/>
                    <a:p>
                      <a:pPr algn="ctr" rtl="0">
                        <a:lnSpc>
                          <a:spcPct val="115000"/>
                        </a:lnSpc>
                        <a:spcAft>
                          <a:spcPts val="0"/>
                        </a:spcAft>
                      </a:pPr>
                      <a:r>
                        <a:rPr lang="en-US" sz="1600" b="1" dirty="0" smtClean="0">
                          <a:latin typeface="+mj-lt"/>
                        </a:rPr>
                        <a:t>Power purchase agreement (PPA) Tariff </a:t>
                      </a: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C0DF"/>
                    </a:solidFill>
                  </a:tcPr>
                </a:tc>
                <a:tc hMerge="1">
                  <a:txBody>
                    <a:bodyPr/>
                    <a:lstStyle/>
                    <a:p>
                      <a:pPr rtl="1"/>
                      <a:endParaRPr lang="fa-IR"/>
                    </a:p>
                  </a:txBody>
                  <a:tcPr/>
                </a:tc>
              </a:tr>
              <a:tr h="298328">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0"/>
                        </a:spcAft>
                      </a:pPr>
                      <a:r>
                        <a:rPr lang="en-US" sz="1400" b="1" dirty="0" err="1" smtClean="0">
                          <a:latin typeface="+mj-lt"/>
                          <a:ea typeface="Calibri"/>
                          <a:cs typeface="B Nazanin"/>
                        </a:rPr>
                        <a:t>Rial</a:t>
                      </a:r>
                      <a:r>
                        <a:rPr lang="en-US" sz="1400" b="1" dirty="0" smtClean="0">
                          <a:latin typeface="+mj-lt"/>
                          <a:ea typeface="Calibri"/>
                          <a:cs typeface="B Nazanin"/>
                        </a:rPr>
                        <a:t>/kWh</a:t>
                      </a: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C0DF"/>
                    </a:solidFill>
                  </a:tcPr>
                </a:tc>
                <a:tc>
                  <a:txBody>
                    <a:bodyPr/>
                    <a:lstStyle/>
                    <a:p>
                      <a:pPr algn="ctr" rtl="0">
                        <a:lnSpc>
                          <a:spcPct val="115000"/>
                        </a:lnSpc>
                        <a:spcAft>
                          <a:spcPts val="0"/>
                        </a:spcAft>
                      </a:pPr>
                      <a:r>
                        <a:rPr lang="en-US" sz="1400" b="1" dirty="0" smtClean="0">
                          <a:latin typeface="+mj-lt"/>
                          <a:ea typeface="Calibri"/>
                          <a:cs typeface="B Nazanin"/>
                        </a:rPr>
                        <a:t> US Cent/kWh</a:t>
                      </a: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C0DF"/>
                    </a:solidFill>
                  </a:tcPr>
                </a:tc>
              </a:tr>
              <a:tr h="350463">
                <a:tc rowSpan="3">
                  <a:txBody>
                    <a:bodyPr/>
                    <a:lstStyle/>
                    <a:p>
                      <a:pPr algn="ctr" rtl="0">
                        <a:lnSpc>
                          <a:spcPct val="115000"/>
                        </a:lnSpc>
                        <a:spcAft>
                          <a:spcPts val="0"/>
                        </a:spcAft>
                      </a:pPr>
                      <a:r>
                        <a:rPr lang="en-US" sz="1600" b="1" dirty="0">
                          <a:latin typeface="+mj-lt"/>
                        </a:rPr>
                        <a:t>1</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dirty="0">
                          <a:latin typeface="+mj-lt"/>
                        </a:rPr>
                        <a:t>Biomass- Landfill</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c>
                  <a:txBody>
                    <a:bodyPr/>
                    <a:lstStyle/>
                    <a:p>
                      <a:pPr algn="ctr" rtl="0">
                        <a:lnSpc>
                          <a:spcPct val="115000"/>
                        </a:lnSpc>
                        <a:spcAft>
                          <a:spcPts val="0"/>
                        </a:spcAft>
                      </a:pPr>
                      <a:r>
                        <a:rPr lang="en-US" sz="1400" b="1" dirty="0">
                          <a:latin typeface="+mj-lt"/>
                        </a:rPr>
                        <a:t>2900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8.29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r>
              <a:tr h="350463">
                <a:tc vMerge="1">
                  <a:txBody>
                    <a:bodyPr/>
                    <a:lstStyle/>
                    <a:p>
                      <a:pPr rtl="1"/>
                      <a:endParaRPr lang="fa-IR"/>
                    </a:p>
                  </a:txBody>
                  <a:tcPr/>
                </a:tc>
                <a:tc>
                  <a:txBody>
                    <a:bodyPr/>
                    <a:lstStyle/>
                    <a:p>
                      <a:pPr algn="l" rtl="0">
                        <a:lnSpc>
                          <a:spcPct val="115000"/>
                        </a:lnSpc>
                        <a:spcAft>
                          <a:spcPts val="0"/>
                        </a:spcAft>
                      </a:pPr>
                      <a:r>
                        <a:rPr lang="en-US" sz="1600" b="1" dirty="0">
                          <a:latin typeface="+mj-lt"/>
                        </a:rPr>
                        <a:t>Biomass- Anaerobic digester</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algn="ctr" rtl="0">
                        <a:lnSpc>
                          <a:spcPct val="115000"/>
                        </a:lnSpc>
                        <a:spcAft>
                          <a:spcPts val="0"/>
                        </a:spcAft>
                      </a:pPr>
                      <a:r>
                        <a:rPr lang="en-US" sz="1400" b="1" dirty="0">
                          <a:latin typeface="+mj-lt"/>
                        </a:rPr>
                        <a:t>3150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9.00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r>
              <a:tr h="350463">
                <a:tc vMerge="1">
                  <a:txBody>
                    <a:bodyPr/>
                    <a:lstStyle/>
                    <a:p>
                      <a:pPr rtl="1"/>
                      <a:endParaRPr lang="fa-IR"/>
                    </a:p>
                  </a:txBody>
                  <a:tcPr/>
                </a:tc>
                <a:tc>
                  <a:txBody>
                    <a:bodyPr/>
                    <a:lstStyle/>
                    <a:p>
                      <a:pPr algn="l" rtl="0">
                        <a:lnSpc>
                          <a:spcPct val="115000"/>
                        </a:lnSpc>
                        <a:spcAft>
                          <a:spcPts val="0"/>
                        </a:spcAft>
                      </a:pPr>
                      <a:r>
                        <a:rPr lang="en-US" sz="1600" b="1" dirty="0">
                          <a:latin typeface="+mj-lt"/>
                        </a:rPr>
                        <a:t>Biomass- Incineration</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5870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16.77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r>
              <a:tr h="350463">
                <a:tc rowSpan="3">
                  <a:txBody>
                    <a:bodyPr/>
                    <a:lstStyle/>
                    <a:p>
                      <a:pPr algn="ctr" rtl="0">
                        <a:lnSpc>
                          <a:spcPct val="115000"/>
                        </a:lnSpc>
                        <a:spcAft>
                          <a:spcPts val="0"/>
                        </a:spcAft>
                      </a:pPr>
                      <a:r>
                        <a:rPr lang="en-US" sz="1600" b="1">
                          <a:latin typeface="+mj-lt"/>
                        </a:rPr>
                        <a:t>2</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dirty="0">
                          <a:latin typeface="+mj-lt"/>
                        </a:rPr>
                        <a:t>Wind farm (&gt; 50 MW)</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c>
                  <a:txBody>
                    <a:bodyPr/>
                    <a:lstStyle/>
                    <a:p>
                      <a:pPr algn="ctr" rtl="0">
                        <a:lnSpc>
                          <a:spcPct val="115000"/>
                        </a:lnSpc>
                        <a:spcAft>
                          <a:spcPts val="0"/>
                        </a:spcAft>
                      </a:pPr>
                      <a:r>
                        <a:rPr lang="en-US" sz="1400" b="1" dirty="0">
                          <a:latin typeface="+mj-lt"/>
                        </a:rPr>
                        <a:t>4060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r>
              <a:tr h="350463">
                <a:tc vMerge="1">
                  <a:txBody>
                    <a:bodyPr/>
                    <a:lstStyle/>
                    <a:p>
                      <a:pPr rtl="1"/>
                      <a:endParaRPr lang="fa-IR"/>
                    </a:p>
                  </a:txBody>
                  <a:tcPr/>
                </a:tc>
                <a:tc>
                  <a:txBody>
                    <a:bodyPr/>
                    <a:lstStyle/>
                    <a:p>
                      <a:pPr algn="l" rtl="0">
                        <a:lnSpc>
                          <a:spcPct val="115000"/>
                        </a:lnSpc>
                        <a:spcAft>
                          <a:spcPts val="0"/>
                        </a:spcAft>
                      </a:pPr>
                      <a:r>
                        <a:rPr lang="en-US" sz="1600" b="1" dirty="0">
                          <a:latin typeface="+mj-lt"/>
                        </a:rPr>
                        <a:t>Wind farm (=&lt; 50 MW)</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algn="ctr" rtl="0">
                        <a:lnSpc>
                          <a:spcPct val="115000"/>
                        </a:lnSpc>
                        <a:spcAft>
                          <a:spcPts val="0"/>
                        </a:spcAft>
                      </a:pPr>
                      <a:r>
                        <a:rPr lang="en-US" sz="1400" b="1" dirty="0">
                          <a:latin typeface="+mj-lt"/>
                        </a:rPr>
                        <a:t>4970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14.20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r>
              <a:tr h="350463">
                <a:tc vMerge="1">
                  <a:txBody>
                    <a:bodyPr/>
                    <a:lstStyle/>
                    <a:p>
                      <a:pPr rtl="1"/>
                      <a:endParaRPr lang="fa-IR"/>
                    </a:p>
                  </a:txBody>
                  <a:tcPr/>
                </a:tc>
                <a:tc>
                  <a:txBody>
                    <a:bodyPr/>
                    <a:lstStyle/>
                    <a:p>
                      <a:pPr algn="l" rtl="0">
                        <a:lnSpc>
                          <a:spcPct val="115000"/>
                        </a:lnSpc>
                        <a:spcAft>
                          <a:spcPts val="0"/>
                        </a:spcAft>
                      </a:pPr>
                      <a:r>
                        <a:rPr lang="en-US" sz="1600" b="1" dirty="0">
                          <a:latin typeface="+mj-lt"/>
                        </a:rPr>
                        <a:t>Wind farm (=&lt; 1 MW)</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5930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16.94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r>
              <a:tr h="350463">
                <a:tc rowSpan="4">
                  <a:txBody>
                    <a:bodyPr/>
                    <a:lstStyle/>
                    <a:p>
                      <a:pPr algn="ctr" rtl="0">
                        <a:lnSpc>
                          <a:spcPct val="115000"/>
                        </a:lnSpc>
                        <a:spcAft>
                          <a:spcPts val="0"/>
                        </a:spcAft>
                      </a:pPr>
                      <a:r>
                        <a:rPr lang="en-US" sz="1600" b="1">
                          <a:latin typeface="+mj-lt"/>
                        </a:rPr>
                        <a:t>3</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a:latin typeface="+mj-lt"/>
                        </a:rPr>
                        <a:t>Solar farm (&gt;10 MW)</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c>
                  <a:txBody>
                    <a:bodyPr/>
                    <a:lstStyle/>
                    <a:p>
                      <a:pPr algn="ctr" rtl="0">
                        <a:lnSpc>
                          <a:spcPct val="115000"/>
                        </a:lnSpc>
                        <a:spcAft>
                          <a:spcPts val="0"/>
                        </a:spcAft>
                      </a:pPr>
                      <a:r>
                        <a:rPr lang="en-US" sz="1400" b="1" dirty="0">
                          <a:latin typeface="+mj-lt"/>
                        </a:rPr>
                        <a:t>5600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16.00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tcPr>
                </a:tc>
              </a:tr>
              <a:tr h="350463">
                <a:tc vMerge="1">
                  <a:txBody>
                    <a:bodyPr/>
                    <a:lstStyle/>
                    <a:p>
                      <a:pPr rtl="1"/>
                      <a:endParaRPr lang="fa-IR"/>
                    </a:p>
                  </a:txBody>
                  <a:tcPr/>
                </a:tc>
                <a:tc>
                  <a:txBody>
                    <a:bodyPr/>
                    <a:lstStyle/>
                    <a:p>
                      <a:pPr algn="l" rtl="0">
                        <a:lnSpc>
                          <a:spcPct val="115000"/>
                        </a:lnSpc>
                        <a:spcAft>
                          <a:spcPts val="0"/>
                        </a:spcAft>
                      </a:pPr>
                      <a:r>
                        <a:rPr lang="en-US" sz="1600" b="1">
                          <a:latin typeface="+mj-lt"/>
                        </a:rPr>
                        <a:t>Solar farm (=&lt; 10 MW)</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algn="ctr" rtl="0">
                        <a:lnSpc>
                          <a:spcPct val="115000"/>
                        </a:lnSpc>
                        <a:spcAft>
                          <a:spcPts val="0"/>
                        </a:spcAft>
                      </a:pPr>
                      <a:r>
                        <a:rPr lang="en-US" sz="1400" b="1" dirty="0">
                          <a:latin typeface="+mj-lt"/>
                        </a:rPr>
                        <a:t>6750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19.29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r>
              <a:tr h="350463">
                <a:tc vMerge="1">
                  <a:txBody>
                    <a:bodyPr/>
                    <a:lstStyle/>
                    <a:p>
                      <a:pPr rtl="1"/>
                      <a:endParaRPr lang="fa-IR"/>
                    </a:p>
                  </a:txBody>
                  <a:tcPr/>
                </a:tc>
                <a:tc>
                  <a:txBody>
                    <a:bodyPr/>
                    <a:lstStyle/>
                    <a:p>
                      <a:pPr algn="l" rtl="0">
                        <a:lnSpc>
                          <a:spcPct val="115000"/>
                        </a:lnSpc>
                        <a:spcAft>
                          <a:spcPts val="0"/>
                        </a:spcAft>
                      </a:pPr>
                      <a:r>
                        <a:rPr lang="en-US" sz="1600" b="1" dirty="0">
                          <a:latin typeface="+mj-lt"/>
                        </a:rPr>
                        <a:t>Solar farm (=&lt; 100 kW)</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algn="ctr" rtl="0">
                        <a:lnSpc>
                          <a:spcPct val="115000"/>
                        </a:lnSpc>
                        <a:spcAft>
                          <a:spcPts val="0"/>
                        </a:spcAft>
                      </a:pPr>
                      <a:r>
                        <a:rPr lang="en-US" sz="1400" b="1" dirty="0">
                          <a:latin typeface="+mj-lt"/>
                        </a:rPr>
                        <a:t>8730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24.94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cell3D prstMaterial="dkEdge">
                      <a:bevel prst="riblet"/>
                      <a:lightRig rig="flood" dir="t"/>
                    </a:cell3D>
                  </a:tcPr>
                </a:tc>
              </a:tr>
              <a:tr h="350463">
                <a:tc vMerge="1">
                  <a:txBody>
                    <a:bodyPr/>
                    <a:lstStyle/>
                    <a:p>
                      <a:pPr rtl="1"/>
                      <a:endParaRPr lang="fa-IR"/>
                    </a:p>
                  </a:txBody>
                  <a:tcPr/>
                </a:tc>
                <a:tc>
                  <a:txBody>
                    <a:bodyPr/>
                    <a:lstStyle/>
                    <a:p>
                      <a:pPr algn="l" rtl="0">
                        <a:lnSpc>
                          <a:spcPct val="115000"/>
                        </a:lnSpc>
                        <a:spcAft>
                          <a:spcPts val="0"/>
                        </a:spcAft>
                      </a:pPr>
                      <a:r>
                        <a:rPr lang="en-US" sz="1600" b="1">
                          <a:latin typeface="+mj-lt"/>
                        </a:rPr>
                        <a:t>Solar farm (=&lt; 20 kW)</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9770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27.91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tcPr>
                </a:tc>
              </a:tr>
              <a:tr h="350463">
                <a:tc>
                  <a:txBody>
                    <a:bodyPr/>
                    <a:lstStyle/>
                    <a:p>
                      <a:pPr algn="ctr" rtl="0">
                        <a:lnSpc>
                          <a:spcPct val="115000"/>
                        </a:lnSpc>
                        <a:spcAft>
                          <a:spcPts val="0"/>
                        </a:spcAft>
                      </a:pPr>
                      <a:r>
                        <a:rPr lang="en-US" sz="1600" b="1">
                          <a:latin typeface="+mj-lt"/>
                        </a:rPr>
                        <a:t>4</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a:latin typeface="+mj-lt"/>
                        </a:rPr>
                        <a:t>Geothermal </a:t>
                      </a:r>
                      <a:r>
                        <a:rPr lang="en-US" sz="1200" b="1">
                          <a:latin typeface="+mj-lt"/>
                        </a:rPr>
                        <a:t>(including drilling&amp;equipment)</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5770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r>
              <a:tr h="350463">
                <a:tc>
                  <a:txBody>
                    <a:bodyPr/>
                    <a:lstStyle/>
                    <a:p>
                      <a:pPr algn="ctr" rtl="0">
                        <a:lnSpc>
                          <a:spcPct val="115000"/>
                        </a:lnSpc>
                        <a:spcAft>
                          <a:spcPts val="0"/>
                        </a:spcAft>
                      </a:pPr>
                      <a:r>
                        <a:rPr lang="en-US" sz="1600" b="1">
                          <a:latin typeface="+mj-lt"/>
                        </a:rPr>
                        <a:t>5</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dirty="0">
                          <a:latin typeface="+mj-lt"/>
                        </a:rPr>
                        <a:t>Expansion turbine</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1800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5.14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r>
              <a:tr h="350463">
                <a:tc>
                  <a:txBody>
                    <a:bodyPr/>
                    <a:lstStyle/>
                    <a:p>
                      <a:pPr algn="ctr" rtl="0">
                        <a:lnSpc>
                          <a:spcPct val="115000"/>
                        </a:lnSpc>
                        <a:spcAft>
                          <a:spcPts val="0"/>
                        </a:spcAft>
                      </a:pPr>
                      <a:r>
                        <a:rPr lang="en-US" sz="1600" b="1">
                          <a:latin typeface="+mj-lt"/>
                        </a:rPr>
                        <a:t>6</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dirty="0">
                          <a:latin typeface="+mj-lt"/>
                        </a:rPr>
                        <a:t>Loss recovery in industrial processes</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3050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8.71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r>
              <a:tr h="350463">
                <a:tc>
                  <a:txBody>
                    <a:bodyPr/>
                    <a:lstStyle/>
                    <a:p>
                      <a:pPr algn="ctr" rtl="0">
                        <a:lnSpc>
                          <a:spcPct val="115000"/>
                        </a:lnSpc>
                        <a:spcAft>
                          <a:spcPts val="0"/>
                        </a:spcAft>
                      </a:pPr>
                      <a:r>
                        <a:rPr lang="en-US" sz="1600" b="1">
                          <a:latin typeface="+mj-lt"/>
                        </a:rPr>
                        <a:t>7</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dirty="0">
                          <a:latin typeface="+mj-lt"/>
                        </a:rPr>
                        <a:t>Hydropower (=&lt;10 MW)</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3700</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10.57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r>
              <a:tr h="350463">
                <a:tc>
                  <a:txBody>
                    <a:bodyPr/>
                    <a:lstStyle/>
                    <a:p>
                      <a:pPr algn="ctr" rtl="0">
                        <a:lnSpc>
                          <a:spcPct val="115000"/>
                        </a:lnSpc>
                        <a:spcAft>
                          <a:spcPts val="0"/>
                        </a:spcAft>
                      </a:pPr>
                      <a:r>
                        <a:rPr lang="en-US" sz="1600" b="1">
                          <a:latin typeface="+mj-lt"/>
                        </a:rPr>
                        <a:t>8</a:t>
                      </a:r>
                      <a:endParaRPr lang="en-US" sz="1600" b="1">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l" rtl="0">
                        <a:lnSpc>
                          <a:spcPct val="115000"/>
                        </a:lnSpc>
                        <a:spcAft>
                          <a:spcPts val="0"/>
                        </a:spcAft>
                      </a:pPr>
                      <a:r>
                        <a:rPr lang="en-US" sz="1600" b="1" dirty="0">
                          <a:latin typeface="+mj-lt"/>
                        </a:rPr>
                        <a:t>Other renewable energy fields</a:t>
                      </a:r>
                      <a:endParaRPr lang="en-US" sz="16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rtl="0">
                        <a:lnSpc>
                          <a:spcPct val="115000"/>
                        </a:lnSpc>
                        <a:spcAft>
                          <a:spcPts val="0"/>
                        </a:spcAft>
                      </a:pPr>
                      <a:r>
                        <a:rPr lang="en-US" sz="1400" b="1" dirty="0">
                          <a:latin typeface="+mj-lt"/>
                        </a:rPr>
                        <a:t>4873</a:t>
                      </a:r>
                      <a:endParaRPr lang="en-US" sz="1400" b="1" dirty="0">
                        <a:latin typeface="+mj-lt"/>
                        <a:ea typeface="Calibri"/>
                        <a:cs typeface="B Nazanin"/>
                      </a:endParaRPr>
                    </a:p>
                  </a:txBody>
                  <a:tcPr marL="52308" marR="5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0" algn="ctr" rtl="0" eaLnBrk="1" latinLnBrk="0" hangingPunct="1">
                        <a:lnSpc>
                          <a:spcPct val="115000"/>
                        </a:lnSpc>
                        <a:spcAft>
                          <a:spcPts val="0"/>
                        </a:spcAft>
                      </a:pPr>
                      <a:r>
                        <a:rPr kumimoji="0" lang="en-US" sz="1400" b="1" kern="1200" dirty="0">
                          <a:solidFill>
                            <a:schemeClr val="dk1"/>
                          </a:solidFill>
                          <a:latin typeface="+mj-lt"/>
                          <a:ea typeface="+mn-ea"/>
                          <a:cs typeface="+mn-cs"/>
                        </a:rPr>
                        <a:t>13.92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r>
            </a:tbl>
          </a:graphicData>
        </a:graphic>
      </p:graphicFrame>
      <p:sp>
        <p:nvSpPr>
          <p:cNvPr id="5" name="Title 1"/>
          <p:cNvSpPr txBox="1">
            <a:spLocks/>
          </p:cNvSpPr>
          <p:nvPr/>
        </p:nvSpPr>
        <p:spPr bwMode="auto">
          <a:xfrm>
            <a:off x="1905000" y="165100"/>
            <a:ext cx="5334000" cy="457200"/>
          </a:xfrm>
          <a:prstGeom prst="round2SameRect">
            <a:avLst>
              <a:gd name="adj1" fmla="val 7292"/>
              <a:gd name="adj2" fmla="val 0"/>
            </a:avLst>
          </a:prstGeom>
          <a:solidFill>
            <a:srgbClr val="D6A78A"/>
          </a:solidFill>
          <a:ln w="3175">
            <a:solidFill>
              <a:schemeClr val="tx1"/>
            </a:solidFill>
            <a:headEnd/>
            <a:tailEnd/>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18288" anchor="ctr"/>
          <a:lstStyle/>
          <a:p>
            <a:pPr marL="273050" indent="-273050" algn="ctr">
              <a:buClr>
                <a:srgbClr val="0BD0D9"/>
              </a:buClr>
              <a:buSzPct val="95000"/>
              <a:defRPr/>
            </a:pPr>
            <a:r>
              <a:rPr lang="en-US" sz="1800" b="1" dirty="0" smtClean="0">
                <a:solidFill>
                  <a:srgbClr val="000000"/>
                </a:solidFill>
                <a:latin typeface="+mj-lt"/>
                <a:cs typeface="B Nazanin" pitchFamily="2" charset="-78"/>
              </a:rPr>
              <a:t>Tariff for different renewable energy sections</a:t>
            </a:r>
            <a:endParaRPr lang="fa-IR" sz="1800" b="1" dirty="0" smtClean="0">
              <a:solidFill>
                <a:srgbClr val="000000"/>
              </a:solidFill>
              <a:latin typeface="+mj-lt"/>
              <a:cs typeface="B Nazanin" pitchFamily="2" charset="-78"/>
            </a:endParaRPr>
          </a:p>
        </p:txBody>
      </p:sp>
    </p:spTree>
    <p:extLst>
      <p:ext uri="{BB962C8B-B14F-4D97-AF65-F5344CB8AC3E}">
        <p14:creationId xmlns:p14="http://schemas.microsoft.com/office/powerpoint/2010/main" val="817466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93510" y="1506514"/>
            <a:ext cx="8534401" cy="4381619"/>
          </a:xfrm>
          <a:prstGeom prst="roundRect">
            <a:avLst>
              <a:gd name="adj" fmla="val 1670"/>
            </a:avLst>
          </a:prstGeom>
          <a:gradFill flip="none" rotWithShape="1">
            <a:gsLst>
              <a:gs pos="0">
                <a:srgbClr val="A0C4E4">
                  <a:shade val="30000"/>
                  <a:satMod val="115000"/>
                </a:srgbClr>
              </a:gs>
              <a:gs pos="50000">
                <a:srgbClr val="A0C4E4">
                  <a:shade val="67500"/>
                  <a:satMod val="115000"/>
                </a:srgbClr>
              </a:gs>
              <a:gs pos="100000">
                <a:srgbClr val="A0C4E4">
                  <a:shade val="100000"/>
                  <a:satMod val="115000"/>
                </a:srgbClr>
              </a:gs>
            </a:gsLst>
            <a:lin ang="16200000" scaled="1"/>
            <a:tileRect/>
          </a:gradFill>
          <a:ln w="127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38100" h="38100"/>
          </a:sp3d>
        </p:spPr>
        <p:txBody>
          <a:bodyPr vert="horz" wrap="square" lIns="91440" tIns="45720" rIns="91440" bIns="45720" numCol="1" anchor="ctr" anchorCtr="0" compatLnSpc="1">
            <a:prstTxWarp prst="textNoShape">
              <a:avLst/>
            </a:prstTxWarp>
            <a:spAutoFit/>
          </a:bodyPr>
          <a:lstStyle/>
          <a:p>
            <a:pPr marL="180975" lvl="0" indent="-180975" algn="justLow">
              <a:buFont typeface="Wingdings" pitchFamily="2" charset="2"/>
              <a:buChar char="v"/>
            </a:pPr>
            <a:endParaRPr lang="en-US" sz="600" dirty="0" smtClean="0">
              <a:latin typeface="Calibri" pitchFamily="34" charset="0"/>
              <a:ea typeface="Calibri" pitchFamily="34" charset="0"/>
              <a:cs typeface="Times New Roman" pitchFamily="18" charset="0"/>
            </a:endParaRPr>
          </a:p>
          <a:p>
            <a:pPr marL="180975" lvl="0" indent="-180975" algn="justLow" rtl="0">
              <a:buFont typeface="Wingdings" pitchFamily="2" charset="2"/>
              <a:buChar char="v"/>
            </a:pPr>
            <a:r>
              <a:rPr lang="en-US" sz="1800" dirty="0" smtClean="0">
                <a:latin typeface="Calibri" pitchFamily="34" charset="0"/>
                <a:ea typeface="Calibri" pitchFamily="34" charset="0"/>
                <a:cs typeface="Times New Roman" pitchFamily="18" charset="0"/>
              </a:rPr>
              <a:t>PPA covers 20 years considering annual adjustment formula</a:t>
            </a:r>
          </a:p>
          <a:p>
            <a:pPr marL="180975" lvl="0" indent="-180975" algn="justLow" rtl="0">
              <a:buFont typeface="Wingdings" pitchFamily="2" charset="2"/>
              <a:buChar char="v"/>
            </a:pPr>
            <a:endParaRPr lang="en-US" sz="600" dirty="0" smtClean="0">
              <a:latin typeface="Arial" pitchFamily="34" charset="0"/>
              <a:cs typeface="Arial" pitchFamily="34" charset="0"/>
            </a:endParaRPr>
          </a:p>
          <a:p>
            <a:pPr marL="180975" lvl="0" indent="-180975" algn="justLow" rtl="0" eaLnBrk="0" hangingPunct="0">
              <a:buFont typeface="Wingdings" pitchFamily="2" charset="2"/>
              <a:buChar char="v"/>
            </a:pPr>
            <a:r>
              <a:rPr lang="en-US" sz="1800" dirty="0" smtClean="0">
                <a:latin typeface="Calibri" pitchFamily="34" charset="0"/>
                <a:ea typeface="Calibri" pitchFamily="34" charset="0"/>
                <a:cs typeface="Times New Roman" pitchFamily="18" charset="0"/>
              </a:rPr>
              <a:t>Tariffs will be multiplied by 0.7, from the beginning of 10</a:t>
            </a:r>
            <a:r>
              <a:rPr lang="en-US" sz="1800" baseline="30000" dirty="0" smtClean="0">
                <a:latin typeface="Calibri" pitchFamily="34" charset="0"/>
                <a:ea typeface="Calibri" pitchFamily="34" charset="0"/>
                <a:cs typeface="Times New Roman" pitchFamily="18" charset="0"/>
              </a:rPr>
              <a:t>th</a:t>
            </a:r>
            <a:r>
              <a:rPr lang="en-US" sz="1800" dirty="0" smtClean="0">
                <a:latin typeface="Calibri" pitchFamily="34" charset="0"/>
                <a:ea typeface="Calibri" pitchFamily="34" charset="0"/>
                <a:cs typeface="Times New Roman" pitchFamily="18" charset="0"/>
              </a:rPr>
              <a:t> (except for wind farms)</a:t>
            </a:r>
          </a:p>
          <a:p>
            <a:pPr marL="180975" lvl="0" indent="-180975" algn="justLow" rtl="0" eaLnBrk="0" hangingPunct="0">
              <a:buFont typeface="Wingdings" pitchFamily="2" charset="2"/>
              <a:buChar char="v"/>
            </a:pPr>
            <a:endParaRPr lang="en-US" sz="600" dirty="0" smtClean="0">
              <a:latin typeface="Arial" pitchFamily="34" charset="0"/>
              <a:cs typeface="Arial" pitchFamily="34" charset="0"/>
            </a:endParaRPr>
          </a:p>
          <a:p>
            <a:pPr lvl="0" algn="justLow" rtl="0" eaLnBrk="0" hangingPunct="0">
              <a:buFont typeface="Wingdings" pitchFamily="2" charset="2"/>
              <a:buChar char="v"/>
            </a:pPr>
            <a:r>
              <a:rPr lang="en-US" sz="1800" dirty="0" smtClean="0">
                <a:latin typeface="Calibri" pitchFamily="34" charset="0"/>
                <a:ea typeface="Calibri" pitchFamily="34" charset="0"/>
                <a:cs typeface="Times New Roman" pitchFamily="18" charset="0"/>
              </a:rPr>
              <a:t>For wind farms:</a:t>
            </a:r>
            <a:endParaRPr lang="en-US" sz="800" dirty="0" smtClean="0">
              <a:latin typeface="Arial" pitchFamily="34" charset="0"/>
              <a:cs typeface="Arial" pitchFamily="34" charset="0"/>
            </a:endParaRPr>
          </a:p>
          <a:p>
            <a:pPr marL="892175" lvl="0" indent="-892175" algn="justLow" rtl="0" eaLnBrk="0" hangingPunct="0">
              <a:tabLst>
                <a:tab pos="892175" algn="l"/>
              </a:tabLst>
            </a:pPr>
            <a:r>
              <a:rPr lang="en-US" sz="1800" dirty="0" smtClean="0">
                <a:latin typeface="Calibri" pitchFamily="34" charset="0"/>
                <a:ea typeface="Calibri" pitchFamily="34" charset="0"/>
                <a:cs typeface="Times New Roman" pitchFamily="18" charset="0"/>
              </a:rPr>
              <a:t>	- capacity factor </a:t>
            </a:r>
            <a:r>
              <a:rPr lang="en-US" sz="1800" b="1" dirty="0" smtClean="0">
                <a:latin typeface="Calibri" pitchFamily="34" charset="0"/>
                <a:ea typeface="Calibri" pitchFamily="34" charset="0"/>
                <a:cs typeface="Times New Roman" pitchFamily="18" charset="0"/>
              </a:rPr>
              <a:t>=&gt;</a:t>
            </a:r>
            <a:r>
              <a:rPr lang="en-US" sz="1800" dirty="0" smtClean="0">
                <a:latin typeface="Calibri" pitchFamily="34" charset="0"/>
                <a:ea typeface="Calibri" pitchFamily="34" charset="0"/>
                <a:cs typeface="Times New Roman" pitchFamily="18" charset="0"/>
              </a:rPr>
              <a:t>40%, (tariff * 0.4) from the beginning of 10</a:t>
            </a:r>
            <a:r>
              <a:rPr lang="en-US" sz="1800" baseline="30000" dirty="0" smtClean="0">
                <a:latin typeface="Calibri" pitchFamily="34" charset="0"/>
                <a:ea typeface="Calibri" pitchFamily="34" charset="0"/>
                <a:cs typeface="Times New Roman" pitchFamily="18" charset="0"/>
              </a:rPr>
              <a:t>th</a:t>
            </a:r>
            <a:r>
              <a:rPr lang="en-US" sz="1800" dirty="0" smtClean="0">
                <a:latin typeface="Calibri" pitchFamily="34" charset="0"/>
                <a:ea typeface="Calibri" pitchFamily="34" charset="0"/>
                <a:cs typeface="Times New Roman" pitchFamily="18" charset="0"/>
              </a:rPr>
              <a:t> year</a:t>
            </a:r>
            <a:endParaRPr lang="en-US" sz="800" dirty="0" smtClean="0">
              <a:latin typeface="Arial" pitchFamily="34" charset="0"/>
              <a:cs typeface="Arial" pitchFamily="34" charset="0"/>
            </a:endParaRPr>
          </a:p>
          <a:p>
            <a:pPr marL="892175" lvl="0" indent="-168275" algn="justLow" rtl="0" eaLnBrk="0" hangingPunct="0"/>
            <a:r>
              <a:rPr lang="en-US" sz="1800" dirty="0" smtClean="0">
                <a:latin typeface="Calibri" pitchFamily="34" charset="0"/>
                <a:ea typeface="Calibri" pitchFamily="34" charset="0"/>
                <a:cs typeface="Times New Roman" pitchFamily="18" charset="0"/>
              </a:rPr>
              <a:t>	- capacity factor &lt;20%, (tariff * 1.0) from the beginning of 10</a:t>
            </a:r>
            <a:r>
              <a:rPr lang="en-US" sz="1800" baseline="30000" dirty="0" smtClean="0">
                <a:latin typeface="Calibri" pitchFamily="34" charset="0"/>
                <a:ea typeface="Calibri" pitchFamily="34" charset="0"/>
                <a:cs typeface="Times New Roman" pitchFamily="18" charset="0"/>
              </a:rPr>
              <a:t>th</a:t>
            </a:r>
            <a:r>
              <a:rPr lang="en-US" sz="1800" dirty="0" smtClean="0">
                <a:latin typeface="Calibri" pitchFamily="34" charset="0"/>
                <a:ea typeface="Calibri" pitchFamily="34" charset="0"/>
                <a:cs typeface="Times New Roman" pitchFamily="18" charset="0"/>
              </a:rPr>
              <a:t> year</a:t>
            </a:r>
            <a:endParaRPr lang="en-US" sz="800" dirty="0" smtClean="0">
              <a:latin typeface="Arial" pitchFamily="34" charset="0"/>
              <a:cs typeface="Arial" pitchFamily="34" charset="0"/>
            </a:endParaRPr>
          </a:p>
          <a:p>
            <a:pPr marL="892175" lvl="0" indent="-892175" algn="justLow" rtl="0" eaLnBrk="0" hangingPunct="0"/>
            <a:r>
              <a:rPr lang="en-US" sz="1800" dirty="0" smtClean="0">
                <a:latin typeface="Calibri" pitchFamily="34" charset="0"/>
                <a:ea typeface="Calibri" pitchFamily="34" charset="0"/>
                <a:cs typeface="Times New Roman" pitchFamily="18" charset="0"/>
              </a:rPr>
              <a:t>	- capacity factor &gt;20% AND &lt;40%, tariff will be multiplied by proportionate correction factor from the beginning of 10th year</a:t>
            </a:r>
          </a:p>
          <a:p>
            <a:pPr marL="892175" lvl="0" indent="-892175" algn="justLow" rtl="0" eaLnBrk="0" hangingPunct="0"/>
            <a:endParaRPr lang="en-US" sz="600" dirty="0" smtClean="0">
              <a:latin typeface="Calibri" pitchFamily="34" charset="0"/>
              <a:ea typeface="Calibri" pitchFamily="34" charset="0"/>
              <a:cs typeface="Times New Roman" pitchFamily="18" charset="0"/>
            </a:endParaRPr>
          </a:p>
          <a:p>
            <a:pPr lvl="0" algn="justLow" rtl="0" eaLnBrk="0" hangingPunct="0">
              <a:buFont typeface="Wingdings" pitchFamily="2" charset="2"/>
              <a:buChar char="v"/>
            </a:pPr>
            <a:r>
              <a:rPr lang="en-US" sz="1800" dirty="0" smtClean="0">
                <a:latin typeface="Calibri" pitchFamily="34" charset="0"/>
                <a:ea typeface="Calibri" pitchFamily="34" charset="0"/>
                <a:cs typeface="Times New Roman" pitchFamily="18" charset="0"/>
              </a:rPr>
              <a:t>Power plants which are connected to 20&amp;33 kV lines will receive a 148 </a:t>
            </a:r>
            <a:r>
              <a:rPr lang="en-US" sz="1800" dirty="0" err="1" smtClean="0">
                <a:latin typeface="Calibri" pitchFamily="34" charset="0"/>
                <a:ea typeface="Calibri" pitchFamily="34" charset="0"/>
                <a:cs typeface="Times New Roman" pitchFamily="18" charset="0"/>
              </a:rPr>
              <a:t>Rial</a:t>
            </a:r>
            <a:r>
              <a:rPr lang="en-US" sz="1800" dirty="0" smtClean="0">
                <a:latin typeface="Calibri" pitchFamily="34" charset="0"/>
                <a:ea typeface="Calibri" pitchFamily="34" charset="0"/>
                <a:cs typeface="Times New Roman" pitchFamily="18" charset="0"/>
              </a:rPr>
              <a:t>/kWh plus</a:t>
            </a:r>
          </a:p>
          <a:p>
            <a:pPr lvl="0" algn="justLow" rtl="0" eaLnBrk="0" hangingPunct="0">
              <a:buFont typeface="Wingdings" pitchFamily="2" charset="2"/>
              <a:buChar char="v"/>
            </a:pPr>
            <a:endParaRPr lang="en-US" sz="600" dirty="0" smtClean="0">
              <a:latin typeface="Arial" pitchFamily="34" charset="0"/>
              <a:cs typeface="Arial" pitchFamily="34" charset="0"/>
            </a:endParaRPr>
          </a:p>
          <a:p>
            <a:pPr marL="180975" lvl="0" indent="-180975" algn="justLow" rtl="0" eaLnBrk="0" hangingPunct="0">
              <a:buFont typeface="Wingdings" pitchFamily="2" charset="2"/>
              <a:buChar char="v"/>
            </a:pPr>
            <a:r>
              <a:rPr lang="en-US" sz="1800" dirty="0" smtClean="0">
                <a:latin typeface="Calibri" pitchFamily="34" charset="0"/>
                <a:ea typeface="Calibri" pitchFamily="34" charset="0"/>
                <a:cs typeface="Times New Roman" pitchFamily="18" charset="0"/>
              </a:rPr>
              <a:t>Tariff will grow up to 15% proportionally according to the weight of domestic production amount of technologies.</a:t>
            </a:r>
          </a:p>
          <a:p>
            <a:pPr marL="180975" lvl="0" indent="-180975" algn="justLow" rtl="0" eaLnBrk="0" hangingPunct="0">
              <a:buFont typeface="Wingdings" pitchFamily="2" charset="2"/>
              <a:buChar char="v"/>
            </a:pPr>
            <a:endParaRPr lang="en-US" sz="600" dirty="0" smtClean="0">
              <a:latin typeface="Arial" pitchFamily="34" charset="0"/>
              <a:cs typeface="Arial" pitchFamily="34" charset="0"/>
            </a:endParaRPr>
          </a:p>
          <a:p>
            <a:pPr marL="180975" lvl="0" indent="-180975" algn="justLow" rtl="0" eaLnBrk="0" hangingPunct="0">
              <a:buFont typeface="Wingdings" pitchFamily="2" charset="2"/>
              <a:buChar char="v"/>
            </a:pPr>
            <a:r>
              <a:rPr lang="en-US" sz="1800" dirty="0" smtClean="0">
                <a:latin typeface="Calibri" pitchFamily="34" charset="0"/>
                <a:ea typeface="Calibri" pitchFamily="34" charset="0"/>
                <a:cs typeface="Times New Roman" pitchFamily="18" charset="0"/>
              </a:rPr>
              <a:t>The notified tariff will be valid for power plants which start operating phase after 18 months of signing PPA at maximum. (For geothermal and biomass power plants this period will be 27 months).</a:t>
            </a:r>
          </a:p>
          <a:p>
            <a:pPr marL="180975" lvl="0" indent="-180975" algn="justLow" eaLnBrk="0" hangingPunct="0">
              <a:buFont typeface="Wingdings" pitchFamily="2" charset="2"/>
              <a:buChar char="v"/>
            </a:pPr>
            <a:endParaRPr lang="en-US" sz="600" dirty="0" smtClean="0">
              <a:latin typeface="Arial" pitchFamily="34" charset="0"/>
              <a:cs typeface="Arial" pitchFamily="34" charset="0"/>
            </a:endParaRPr>
          </a:p>
        </p:txBody>
      </p:sp>
      <p:sp>
        <p:nvSpPr>
          <p:cNvPr id="3" name="TextBox 2"/>
          <p:cNvSpPr txBox="1"/>
          <p:nvPr/>
        </p:nvSpPr>
        <p:spPr>
          <a:xfrm>
            <a:off x="369710" y="2132856"/>
            <a:ext cx="8382000" cy="307777"/>
          </a:xfrm>
          <a:prstGeom prst="rect">
            <a:avLst/>
          </a:prstGeom>
          <a:noFill/>
        </p:spPr>
        <p:txBody>
          <a:bodyPr wrap="square" rtlCol="1">
            <a:spAutoFit/>
          </a:bodyPr>
          <a:lstStyle/>
          <a:p>
            <a:pPr>
              <a:buFont typeface="Wingdings" pitchFamily="2" charset="2"/>
              <a:buChar char="v"/>
            </a:pPr>
            <a:endParaRPr lang="fa-IR" dirty="0"/>
          </a:p>
        </p:txBody>
      </p:sp>
      <p:sp>
        <p:nvSpPr>
          <p:cNvPr id="4" name="Title 1"/>
          <p:cNvSpPr txBox="1">
            <a:spLocks/>
          </p:cNvSpPr>
          <p:nvPr/>
        </p:nvSpPr>
        <p:spPr bwMode="auto">
          <a:xfrm>
            <a:off x="1893710" y="736143"/>
            <a:ext cx="5334000" cy="457200"/>
          </a:xfrm>
          <a:prstGeom prst="round2SameRect">
            <a:avLst>
              <a:gd name="adj1" fmla="val 9375"/>
              <a:gd name="adj2" fmla="val 0"/>
            </a:avLst>
          </a:prstGeom>
          <a:solidFill>
            <a:srgbClr val="81B2DF"/>
          </a:solidFill>
          <a:ln w="3175">
            <a:solidFill>
              <a:schemeClr val="tx1"/>
            </a:solidFill>
            <a:headEnd/>
            <a:tailEnd/>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18288" anchor="ctr"/>
          <a:lstStyle/>
          <a:p>
            <a:pPr marL="273050" indent="-273050" algn="ctr">
              <a:buClr>
                <a:srgbClr val="0BD0D9"/>
              </a:buClr>
              <a:buSzPct val="95000"/>
              <a:defRPr/>
            </a:pPr>
            <a:r>
              <a:rPr lang="en-US" sz="1800" b="1" dirty="0" smtClean="0">
                <a:solidFill>
                  <a:srgbClr val="000000"/>
                </a:solidFill>
                <a:latin typeface="+mj-lt"/>
                <a:cs typeface="B Nazanin" pitchFamily="2" charset="-78"/>
              </a:rPr>
              <a:t>Power purchase agreement (PPA) conditions</a:t>
            </a:r>
            <a:endParaRPr lang="fa-IR" sz="1800" b="1" dirty="0" smtClean="0">
              <a:solidFill>
                <a:srgbClr val="000000"/>
              </a:solidFill>
              <a:latin typeface="+mj-lt"/>
              <a:cs typeface="B Nazanin" pitchFamily="2" charset="-78"/>
            </a:endParaRPr>
          </a:p>
        </p:txBody>
      </p:sp>
    </p:spTree>
    <p:extLst>
      <p:ext uri="{BB962C8B-B14F-4D97-AF65-F5344CB8AC3E}">
        <p14:creationId xmlns:p14="http://schemas.microsoft.com/office/powerpoint/2010/main" val="263768657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769"/>
                                        </p:tgtEl>
                                        <p:attrNameLst>
                                          <p:attrName>style.visibility</p:attrName>
                                        </p:attrNameLst>
                                      </p:cBhvr>
                                      <p:to>
                                        <p:strVal val="visible"/>
                                      </p:to>
                                    </p:set>
                                    <p:animEffect transition="in" filter="fade">
                                      <p:cBhvr>
                                        <p:cTn id="11" dur="10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p:cNvSpPr>
          <p:nvPr/>
        </p:nvSpPr>
        <p:spPr bwMode="auto">
          <a:xfrm>
            <a:off x="588151" y="4509120"/>
            <a:ext cx="7878763" cy="864096"/>
          </a:xfrm>
          <a:prstGeom prst="rect">
            <a:avLst/>
          </a:prstGeom>
          <a:noFill/>
          <a:ln>
            <a:noFill/>
          </a:ln>
          <a:effectLst/>
          <a:extLst/>
        </p:spPr>
        <p:txBody>
          <a:bodyPr/>
          <a:lstStyle/>
          <a:p>
            <a:pPr marL="92075" algn="ctr" rtl="0">
              <a:spcBef>
                <a:spcPct val="20000"/>
              </a:spcBef>
              <a:defRPr/>
            </a:pPr>
            <a:r>
              <a:rPr lang="fr-CA" sz="2400" b="1" kern="0" dirty="0" err="1">
                <a:cs typeface="B Nazanin" panose="00000400000000000000" pitchFamily="2" charset="-78"/>
              </a:rPr>
              <a:t>We</a:t>
            </a:r>
            <a:r>
              <a:rPr lang="fr-CA" sz="2400" b="1" kern="0" dirty="0">
                <a:cs typeface="B Nazanin" panose="00000400000000000000" pitchFamily="2" charset="-78"/>
              </a:rPr>
              <a:t> are </a:t>
            </a:r>
            <a:r>
              <a:rPr lang="fr-CA" sz="2400" b="1" kern="0" dirty="0" err="1">
                <a:cs typeface="B Nazanin" panose="00000400000000000000" pitchFamily="2" charset="-78"/>
              </a:rPr>
              <a:t>ready</a:t>
            </a:r>
            <a:r>
              <a:rPr lang="fr-CA" sz="2400" b="1" kern="0" dirty="0">
                <a:cs typeface="B Nazanin" panose="00000400000000000000" pitchFamily="2" charset="-78"/>
              </a:rPr>
              <a:t> to </a:t>
            </a:r>
            <a:r>
              <a:rPr lang="fr-CA" sz="2400" b="1" kern="0" dirty="0" err="1" smtClean="0">
                <a:cs typeface="B Nazanin" panose="00000400000000000000" pitchFamily="2" charset="-78"/>
              </a:rPr>
              <a:t>cooperate</a:t>
            </a:r>
            <a:r>
              <a:rPr lang="fr-CA" sz="2400" b="1" kern="0" dirty="0" smtClean="0">
                <a:cs typeface="B Nazanin" panose="00000400000000000000" pitchFamily="2" charset="-78"/>
              </a:rPr>
              <a:t> and </a:t>
            </a:r>
            <a:r>
              <a:rPr lang="fr-CA" sz="2400" b="1" kern="0" dirty="0" err="1" smtClean="0">
                <a:cs typeface="B Nazanin" panose="00000400000000000000" pitchFamily="2" charset="-78"/>
              </a:rPr>
              <a:t>provide</a:t>
            </a:r>
            <a:r>
              <a:rPr lang="fr-CA" sz="2400" b="1" kern="0" dirty="0" smtClean="0">
                <a:cs typeface="B Nazanin" panose="00000400000000000000" pitchFamily="2" charset="-78"/>
              </a:rPr>
              <a:t> </a:t>
            </a:r>
            <a:r>
              <a:rPr lang="fr-CA" sz="2400" b="1" kern="0" dirty="0" err="1" smtClean="0">
                <a:cs typeface="B Nazanin" panose="00000400000000000000" pitchFamily="2" charset="-78"/>
              </a:rPr>
              <a:t>any</a:t>
            </a:r>
            <a:r>
              <a:rPr lang="fr-CA" sz="2400" b="1" kern="0" dirty="0" smtClean="0">
                <a:cs typeface="B Nazanin" panose="00000400000000000000" pitchFamily="2" charset="-78"/>
              </a:rPr>
              <a:t> </a:t>
            </a:r>
            <a:r>
              <a:rPr lang="fr-CA" sz="2400" b="1" kern="0" dirty="0">
                <a:cs typeface="B Nazanin" panose="00000400000000000000" pitchFamily="2" charset="-78"/>
              </a:rPr>
              <a:t>support and </a:t>
            </a:r>
            <a:r>
              <a:rPr lang="fr-CA" sz="2400" b="1" kern="0" dirty="0" err="1">
                <a:cs typeface="B Nazanin" panose="00000400000000000000" pitchFamily="2" charset="-78"/>
              </a:rPr>
              <a:t>facilaties</a:t>
            </a:r>
            <a:r>
              <a:rPr lang="fr-CA" sz="2400" b="1" kern="0" dirty="0">
                <a:cs typeface="B Nazanin" panose="00000400000000000000" pitchFamily="2" charset="-78"/>
              </a:rPr>
              <a:t> for </a:t>
            </a:r>
            <a:r>
              <a:rPr lang="fr-CA" sz="2400" b="1" kern="0" dirty="0" err="1">
                <a:cs typeface="B Nazanin" panose="00000400000000000000" pitchFamily="2" charset="-78"/>
              </a:rPr>
              <a:t>any</a:t>
            </a:r>
            <a:r>
              <a:rPr lang="fr-CA" sz="2400" b="1" kern="0" dirty="0">
                <a:cs typeface="B Nazanin" panose="00000400000000000000" pitchFamily="2" charset="-78"/>
              </a:rPr>
              <a:t> </a:t>
            </a:r>
            <a:r>
              <a:rPr lang="fr-CA" sz="2400" b="1" kern="0" dirty="0" err="1">
                <a:cs typeface="B Nazanin" panose="00000400000000000000" pitchFamily="2" charset="-78"/>
              </a:rPr>
              <a:t>kind</a:t>
            </a:r>
            <a:r>
              <a:rPr lang="fr-CA" sz="2400" b="1" kern="0" dirty="0">
                <a:cs typeface="B Nazanin" panose="00000400000000000000" pitchFamily="2" charset="-78"/>
              </a:rPr>
              <a:t> of </a:t>
            </a:r>
            <a:r>
              <a:rPr lang="fr-CA" sz="2400" b="1" kern="0" dirty="0" err="1">
                <a:cs typeface="B Nazanin" panose="00000400000000000000" pitchFamily="2" charset="-78"/>
              </a:rPr>
              <a:t>investment</a:t>
            </a:r>
            <a:r>
              <a:rPr lang="fr-CA" sz="2400" b="1" kern="0" dirty="0">
                <a:cs typeface="B Nazanin" panose="00000400000000000000" pitchFamily="2" charset="-78"/>
              </a:rPr>
              <a:t> In Iran </a:t>
            </a:r>
            <a:r>
              <a:rPr lang="fr-CA" sz="2400" b="1" kern="0" dirty="0" err="1">
                <a:cs typeface="B Nazanin" panose="00000400000000000000" pitchFamily="2" charset="-78"/>
              </a:rPr>
              <a:t>energy</a:t>
            </a:r>
            <a:r>
              <a:rPr lang="fr-CA" sz="2400" b="1" kern="0" dirty="0">
                <a:cs typeface="B Nazanin" panose="00000400000000000000" pitchFamily="2" charset="-78"/>
              </a:rPr>
              <a:t> </a:t>
            </a:r>
            <a:r>
              <a:rPr lang="fr-CA" sz="2400" b="1" kern="0" dirty="0" err="1">
                <a:cs typeface="B Nazanin" panose="00000400000000000000" pitchFamily="2" charset="-78"/>
              </a:rPr>
              <a:t>industry</a:t>
            </a:r>
            <a:r>
              <a:rPr lang="fr-CA" sz="2400" b="1" kern="0" dirty="0">
                <a:cs typeface="B Nazanin" panose="00000400000000000000" pitchFamily="2" charset="-78"/>
              </a:rPr>
              <a:t>.</a:t>
            </a:r>
            <a:endParaRPr lang="en-US" sz="2400" b="1" kern="0" dirty="0">
              <a:cs typeface="B Nazanin" panose="00000400000000000000" pitchFamily="2" charset="-78"/>
            </a:endParaRPr>
          </a:p>
        </p:txBody>
      </p:sp>
      <p:pic>
        <p:nvPicPr>
          <p:cNvPr id="15363" name="Picture 4" descr="http://t2.gstatic.com/images?q=tbn:ANd9GcSOYAd719JNlwBiMcETPt0nzgezz70JJ6eRd5oggCtG2HVf_s5Bz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01297"/>
            <a:ext cx="5688632" cy="377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12160" y="301297"/>
            <a:ext cx="2880320" cy="377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cs typeface="+mj-cs"/>
              </a:rPr>
              <a:t>Thanks for your attention</a:t>
            </a:r>
            <a:endParaRPr lang="fa-IR" sz="2800" b="1" dirty="0">
              <a:cs typeface="+mj-cs"/>
            </a:endParaRPr>
          </a:p>
          <a:p>
            <a:pPr algn="ctr"/>
            <a:endParaRPr lang="fa-IR" dirty="0">
              <a:cs typeface="+mj-cs"/>
            </a:endParaRPr>
          </a:p>
        </p:txBody>
      </p:sp>
      <p:sp>
        <p:nvSpPr>
          <p:cNvPr id="5" name="Rectangle 4"/>
          <p:cNvSpPr/>
          <p:nvPr/>
        </p:nvSpPr>
        <p:spPr>
          <a:xfrm>
            <a:off x="755576" y="5661248"/>
            <a:ext cx="43204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dirty="0"/>
              <a:t>Website: </a:t>
            </a:r>
            <a:r>
              <a:rPr lang="en-US" dirty="0" smtClean="0"/>
              <a:t>www.ghods-niroo.com</a:t>
            </a:r>
          </a:p>
          <a:p>
            <a:pPr algn="l" rtl="0"/>
            <a:r>
              <a:rPr lang="en-US" dirty="0" smtClean="0"/>
              <a:t>Email address: info@ghods-niroo.com</a:t>
            </a:r>
          </a:p>
          <a:p>
            <a:pPr algn="l" rtl="0"/>
            <a:r>
              <a:rPr lang="en-US" dirty="0"/>
              <a:t> </a:t>
            </a:r>
            <a:r>
              <a:rPr lang="en-US" dirty="0" smtClean="0"/>
              <a:t>                          mohazab433@gmail.com</a:t>
            </a:r>
            <a:endParaRPr lang="fa-IR" dirty="0"/>
          </a:p>
        </p:txBody>
      </p:sp>
      <p:pic>
        <p:nvPicPr>
          <p:cNvPr id="7" name="Picture 1" descr="T:\pictures\Gnce\Arms\4.jpg"/>
          <p:cNvPicPr>
            <a:picLocks noChangeAspect="1" noChangeArrowheads="1"/>
          </p:cNvPicPr>
          <p:nvPr/>
        </p:nvPicPr>
        <p:blipFill>
          <a:blip r:embed="rId3" cstate="print"/>
          <a:srcRect/>
          <a:stretch>
            <a:fillRect/>
          </a:stretch>
        </p:blipFill>
        <p:spPr bwMode="auto">
          <a:xfrm>
            <a:off x="179512" y="301297"/>
            <a:ext cx="1224136" cy="918778"/>
          </a:xfrm>
          <a:prstGeom prst="rect">
            <a:avLst/>
          </a:prstGeom>
          <a:noFill/>
        </p:spPr>
      </p:pic>
    </p:spTree>
    <p:extLst>
      <p:ext uri="{BB962C8B-B14F-4D97-AF65-F5344CB8AC3E}">
        <p14:creationId xmlns:p14="http://schemas.microsoft.com/office/powerpoint/2010/main" val="2148181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827" y="116632"/>
            <a:ext cx="6842644" cy="792088"/>
          </a:xfrm>
        </p:spPr>
        <p:txBody>
          <a:bodyPr>
            <a:normAutofit/>
          </a:bodyPr>
          <a:lstStyle/>
          <a:p>
            <a:r>
              <a:rPr lang="en-US" sz="2400" b="1" dirty="0" smtClean="0"/>
              <a:t>GhodsNiroo Engineering Company (GNEC)</a:t>
            </a:r>
            <a:endParaRPr lang="fa-IR" sz="2400" b="1" dirty="0"/>
          </a:p>
        </p:txBody>
      </p:sp>
      <p:sp>
        <p:nvSpPr>
          <p:cNvPr id="3" name="Content Placeholder 2"/>
          <p:cNvSpPr>
            <a:spLocks noGrp="1"/>
          </p:cNvSpPr>
          <p:nvPr>
            <p:ph sz="half" idx="1"/>
          </p:nvPr>
        </p:nvSpPr>
        <p:spPr>
          <a:xfrm>
            <a:off x="251520" y="1196752"/>
            <a:ext cx="8496944" cy="5256584"/>
          </a:xfrm>
          <a:prstGeom prst="rect">
            <a:avLst/>
          </a:prstGeom>
          <a:solidFill>
            <a:schemeClr val="tx2">
              <a:lumMod val="20000"/>
              <a:lumOff val="80000"/>
              <a:alpha val="43000"/>
            </a:schemeClr>
          </a:solidFill>
        </p:spPr>
        <p:txBody>
          <a:bodyPr>
            <a:normAutofit/>
          </a:bodyPr>
          <a:lstStyle/>
          <a:p>
            <a:pPr marL="0" indent="104775" algn="just" rtl="0">
              <a:lnSpc>
                <a:spcPct val="150000"/>
              </a:lnSpc>
              <a:buNone/>
            </a:pPr>
            <a:r>
              <a:rPr lang="en-US" sz="1800" dirty="0" err="1" smtClean="0">
                <a:latin typeface="MS PGothic" panose="020B0600070205080204" pitchFamily="34" charset="-128"/>
                <a:ea typeface="MS PGothic" panose="020B0600070205080204" pitchFamily="34" charset="-128"/>
                <a:cs typeface="Narkisim" pitchFamily="34" charset="-79"/>
              </a:rPr>
              <a:t>Ghods</a:t>
            </a:r>
            <a:r>
              <a:rPr lang="en-US" sz="1800" dirty="0" smtClean="0">
                <a:latin typeface="MS PGothic" panose="020B0600070205080204" pitchFamily="34" charset="-128"/>
                <a:ea typeface="MS PGothic" panose="020B0600070205080204" pitchFamily="34" charset="-128"/>
                <a:cs typeface="Narkisim" pitchFamily="34" charset="-79"/>
              </a:rPr>
              <a:t> </a:t>
            </a:r>
            <a:r>
              <a:rPr lang="en-US" sz="1800" dirty="0" err="1" smtClean="0">
                <a:latin typeface="MS PGothic" panose="020B0600070205080204" pitchFamily="34" charset="-128"/>
                <a:ea typeface="MS PGothic" panose="020B0600070205080204" pitchFamily="34" charset="-128"/>
                <a:cs typeface="Narkisim" pitchFamily="34" charset="-79"/>
              </a:rPr>
              <a:t>Niroo</a:t>
            </a:r>
            <a:r>
              <a:rPr lang="en-US" sz="1800" dirty="0" smtClean="0">
                <a:latin typeface="MS PGothic" panose="020B0600070205080204" pitchFamily="34" charset="-128"/>
                <a:ea typeface="MS PGothic" panose="020B0600070205080204" pitchFamily="34" charset="-128"/>
                <a:cs typeface="Narkisim" pitchFamily="34" charset="-79"/>
              </a:rPr>
              <a:t> Engineering Company (GNEC), founded in 1975, is one of the most continually operating engineering firm in Iran.</a:t>
            </a:r>
          </a:p>
          <a:p>
            <a:pPr marL="0" indent="104775" algn="just" rtl="0">
              <a:lnSpc>
                <a:spcPct val="150000"/>
              </a:lnSpc>
              <a:buNone/>
            </a:pPr>
            <a:r>
              <a:rPr lang="en-US" sz="1800" dirty="0" smtClean="0">
                <a:latin typeface="MS PGothic" panose="020B0600070205080204" pitchFamily="34" charset="-128"/>
                <a:ea typeface="MS PGothic" panose="020B0600070205080204" pitchFamily="34" charset="-128"/>
                <a:cs typeface="Narkisim" pitchFamily="34" charset="-79"/>
              </a:rPr>
              <a:t> </a:t>
            </a:r>
          </a:p>
          <a:p>
            <a:pPr marL="0" indent="104775" algn="just" rtl="0">
              <a:lnSpc>
                <a:spcPct val="150000"/>
              </a:lnSpc>
              <a:buNone/>
            </a:pPr>
            <a:r>
              <a:rPr lang="en-US" sz="1800" dirty="0" smtClean="0">
                <a:latin typeface="MS PGothic" panose="020B0600070205080204" pitchFamily="34" charset="-128"/>
                <a:ea typeface="MS PGothic" panose="020B0600070205080204" pitchFamily="34" charset="-128"/>
                <a:cs typeface="Narkisim" pitchFamily="34" charset="-79"/>
              </a:rPr>
              <a:t>GNEC is the largest leading engineering and project management organization with the complete range of expertise and flexibility to role play as designer, architect/ engineer, consultant and manager in water, power, energy and oil &amp; gas projects. With over 1000 of staff, we provide a full range of engineering, planning, and construction management services.</a:t>
            </a:r>
          </a:p>
          <a:p>
            <a:pPr marL="0" indent="104775" algn="just" rtl="0">
              <a:lnSpc>
                <a:spcPct val="150000"/>
              </a:lnSpc>
              <a:buNone/>
            </a:pPr>
            <a:r>
              <a:rPr lang="en-US" sz="1800" dirty="0" smtClean="0">
                <a:latin typeface="MS PGothic" panose="020B0600070205080204" pitchFamily="34" charset="-128"/>
                <a:ea typeface="MS PGothic" panose="020B0600070205080204" pitchFamily="34" charset="-128"/>
                <a:cs typeface="Narkisim" pitchFamily="34" charset="-79"/>
              </a:rPr>
              <a:t> </a:t>
            </a:r>
          </a:p>
          <a:p>
            <a:pPr marL="0" indent="104775" algn="just" rtl="0">
              <a:lnSpc>
                <a:spcPct val="150000"/>
              </a:lnSpc>
              <a:buNone/>
            </a:pPr>
            <a:r>
              <a:rPr lang="en-US" sz="1800" dirty="0" smtClean="0">
                <a:latin typeface="MS PGothic" panose="020B0600070205080204" pitchFamily="34" charset="-128"/>
                <a:ea typeface="MS PGothic" panose="020B0600070205080204" pitchFamily="34" charset="-128"/>
                <a:cs typeface="Narkisim" pitchFamily="34" charset="-79"/>
              </a:rPr>
              <a:t>By more than 40 years of experience, GNEC proved to be the most successful and known company in power generation, transmission and distribution projects</a:t>
            </a:r>
            <a:r>
              <a:rPr lang="en-US" sz="1800" dirty="0" smtClean="0"/>
              <a:t>.</a:t>
            </a:r>
          </a:p>
        </p:txBody>
      </p:sp>
      <p:sp>
        <p:nvSpPr>
          <p:cNvPr id="6" name="Slide Number Placeholder 5"/>
          <p:cNvSpPr>
            <a:spLocks noGrp="1"/>
          </p:cNvSpPr>
          <p:nvPr>
            <p:ph type="sldNum" sz="quarter" idx="12"/>
          </p:nvPr>
        </p:nvSpPr>
        <p:spPr/>
        <p:txBody>
          <a:bodyPr/>
          <a:lstStyle/>
          <a:p>
            <a:fld id="{9EC67082-D0F6-4E09-A350-A4E1A697F5EC}" type="slidenum">
              <a:rPr lang="fa-IR" smtClean="0"/>
              <a:pPr/>
              <a:t>3</a:t>
            </a:fld>
            <a:endParaRPr lang="fa-IR" dirty="0"/>
          </a:p>
        </p:txBody>
      </p:sp>
      <p:pic>
        <p:nvPicPr>
          <p:cNvPr id="1025" name="Picture 1" descr="T:\pictures\Gnce\Arms\4.jpg"/>
          <p:cNvPicPr>
            <a:picLocks noChangeAspect="1" noChangeArrowheads="1"/>
          </p:cNvPicPr>
          <p:nvPr/>
        </p:nvPicPr>
        <p:blipFill>
          <a:blip r:embed="rId2" cstate="print"/>
          <a:srcRect/>
          <a:stretch>
            <a:fillRect/>
          </a:stretch>
        </p:blipFill>
        <p:spPr bwMode="auto">
          <a:xfrm>
            <a:off x="0" y="0"/>
            <a:ext cx="1977827" cy="1124744"/>
          </a:xfrm>
          <a:prstGeom prst="rect">
            <a:avLst/>
          </a:prstGeom>
          <a:noFill/>
        </p:spPr>
      </p:pic>
    </p:spTree>
    <p:extLst>
      <p:ext uri="{BB962C8B-B14F-4D97-AF65-F5344CB8AC3E}">
        <p14:creationId xmlns:p14="http://schemas.microsoft.com/office/powerpoint/2010/main" val="4072341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C67082-D0F6-4E09-A350-A4E1A697F5EC}" type="slidenum">
              <a:rPr lang="fa-IR" smtClean="0"/>
              <a:pPr/>
              <a:t>4</a:t>
            </a:fld>
            <a:endParaRPr lang="fa-IR"/>
          </a:p>
        </p:txBody>
      </p:sp>
      <p:sp>
        <p:nvSpPr>
          <p:cNvPr id="7" name="Content Placeholder 3"/>
          <p:cNvSpPr>
            <a:spLocks noGrp="1"/>
          </p:cNvSpPr>
          <p:nvPr>
            <p:ph sz="half" idx="2"/>
          </p:nvPr>
        </p:nvSpPr>
        <p:spPr>
          <a:xfrm>
            <a:off x="179513" y="1916832"/>
            <a:ext cx="8784976" cy="4824536"/>
          </a:xfrm>
          <a:prstGeom prst="rect">
            <a:avLst/>
          </a:prstGeom>
          <a:solidFill>
            <a:schemeClr val="tx2">
              <a:lumMod val="20000"/>
              <a:lumOff val="80000"/>
              <a:alpha val="43000"/>
            </a:schemeClr>
          </a:solidFill>
        </p:spPr>
        <p:txBody>
          <a:bodyPr>
            <a:normAutofit/>
          </a:bodyPr>
          <a:lstStyle/>
          <a:p>
            <a:pPr algn="just" rtl="0">
              <a:buNone/>
            </a:pPr>
            <a:r>
              <a:rPr lang="en-US" sz="1600" b="1" dirty="0" smtClean="0">
                <a:solidFill>
                  <a:schemeClr val="accent1"/>
                </a:solidFill>
              </a:rPr>
              <a:t>Our Experiences</a:t>
            </a:r>
            <a:endParaRPr lang="en-US" sz="1600" dirty="0" smtClean="0">
              <a:solidFill>
                <a:schemeClr val="accent1"/>
              </a:solidFill>
            </a:endParaRPr>
          </a:p>
          <a:p>
            <a:pPr lvl="0" algn="just" rtl="0">
              <a:buClr>
                <a:schemeClr val="tx2"/>
              </a:buClr>
              <a:buFont typeface="Wingdings" pitchFamily="2" charset="2"/>
              <a:buChar char="v"/>
            </a:pPr>
            <a:r>
              <a:rPr lang="en-US" sz="1600" b="1" dirty="0" smtClean="0"/>
              <a:t>More than 25,000 km of power transmission and distribution lines.</a:t>
            </a:r>
          </a:p>
          <a:p>
            <a:pPr lvl="0" algn="just" rtl="0">
              <a:buClr>
                <a:schemeClr val="tx2"/>
              </a:buClr>
              <a:buFont typeface="Wingdings" pitchFamily="2" charset="2"/>
              <a:buChar char="v"/>
            </a:pPr>
            <a:r>
              <a:rPr lang="en-US" sz="1600" b="1" dirty="0" smtClean="0"/>
              <a:t>More than 450 power substations.</a:t>
            </a:r>
          </a:p>
          <a:p>
            <a:pPr lvl="0" algn="just" rtl="0">
              <a:buClr>
                <a:schemeClr val="tx2"/>
              </a:buClr>
              <a:buFont typeface="Wingdings" pitchFamily="2" charset="2"/>
              <a:buChar char="v"/>
            </a:pPr>
            <a:r>
              <a:rPr lang="en-US" sz="1600" b="1" dirty="0" smtClean="0"/>
              <a:t>More than 40,000 MW of power plants.</a:t>
            </a:r>
          </a:p>
          <a:p>
            <a:pPr lvl="0" algn="just" rtl="0">
              <a:buClr>
                <a:schemeClr val="tx2"/>
              </a:buClr>
              <a:buFont typeface="Wingdings" pitchFamily="2" charset="2"/>
              <a:buChar char="v"/>
            </a:pPr>
            <a:r>
              <a:rPr lang="en-US" sz="1600" b="1" dirty="0" smtClean="0"/>
              <a:t>More than 60 projects in the field of dams, water transmission lines, irrigation, drainage and buildings.</a:t>
            </a:r>
          </a:p>
          <a:p>
            <a:pPr lvl="0" algn="just" rtl="0">
              <a:buClr>
                <a:schemeClr val="tx2"/>
              </a:buClr>
              <a:buFont typeface="Wingdings" pitchFamily="2" charset="2"/>
              <a:buChar char="v"/>
            </a:pPr>
            <a:r>
              <a:rPr lang="en-US" sz="1600" b="1" dirty="0" smtClean="0"/>
              <a:t>More than 1000 km of gas transmission lines and several fuel storage tanks.</a:t>
            </a:r>
          </a:p>
          <a:p>
            <a:pPr lvl="0" algn="just" rtl="0">
              <a:buClr>
                <a:schemeClr val="tx2"/>
              </a:buClr>
              <a:buFont typeface="Wingdings" pitchFamily="2" charset="2"/>
              <a:buChar char="v"/>
            </a:pPr>
            <a:r>
              <a:rPr lang="en-US" sz="1600" b="1" dirty="0" smtClean="0"/>
              <a:t>More than 20 energy projects such as renewable energy plants and energy management.</a:t>
            </a:r>
          </a:p>
          <a:p>
            <a:pPr algn="just" rtl="0">
              <a:buNone/>
            </a:pPr>
            <a:r>
              <a:rPr lang="en-US" sz="1400" b="1" dirty="0" smtClean="0"/>
              <a:t> </a:t>
            </a:r>
          </a:p>
          <a:p>
            <a:pPr algn="just" rtl="0">
              <a:buNone/>
            </a:pPr>
            <a:r>
              <a:rPr lang="en-US" sz="1600" b="1" dirty="0" smtClean="0">
                <a:solidFill>
                  <a:schemeClr val="accent1"/>
                </a:solidFill>
              </a:rPr>
              <a:t>Our Services</a:t>
            </a:r>
          </a:p>
          <a:p>
            <a:pPr lvl="0" algn="just" rtl="0">
              <a:buClr>
                <a:schemeClr val="tx2"/>
              </a:buClr>
              <a:buFont typeface="Wingdings" pitchFamily="2" charset="2"/>
              <a:buChar char="q"/>
            </a:pPr>
            <a:r>
              <a:rPr lang="en-US" sz="1600" b="1" dirty="0" smtClean="0"/>
              <a:t>Surveys and Studies</a:t>
            </a:r>
          </a:p>
          <a:p>
            <a:pPr lvl="0" algn="just" rtl="0">
              <a:buClr>
                <a:schemeClr val="tx2"/>
              </a:buClr>
              <a:buFont typeface="Wingdings" pitchFamily="2" charset="2"/>
              <a:buChar char="q"/>
            </a:pPr>
            <a:r>
              <a:rPr lang="en-US" sz="1600" b="1" dirty="0" smtClean="0"/>
              <a:t>Investment consultancy</a:t>
            </a:r>
          </a:p>
          <a:p>
            <a:pPr lvl="0" algn="just" rtl="0">
              <a:buClr>
                <a:schemeClr val="tx2"/>
              </a:buClr>
              <a:buFont typeface="Wingdings" pitchFamily="2" charset="2"/>
              <a:buChar char="q"/>
            </a:pPr>
            <a:r>
              <a:rPr lang="en-US" sz="1600" b="1" dirty="0" smtClean="0"/>
              <a:t>Engineering Consultancy</a:t>
            </a:r>
          </a:p>
          <a:p>
            <a:pPr lvl="0" algn="just" rtl="0">
              <a:buClr>
                <a:schemeClr val="tx2"/>
              </a:buClr>
              <a:buFont typeface="Wingdings" pitchFamily="2" charset="2"/>
              <a:buChar char="q"/>
            </a:pPr>
            <a:r>
              <a:rPr lang="en-US" sz="1600" b="1" dirty="0" smtClean="0"/>
              <a:t>Managing of Contract</a:t>
            </a:r>
          </a:p>
          <a:p>
            <a:pPr lvl="0" algn="just" rtl="0">
              <a:buClr>
                <a:schemeClr val="tx2"/>
              </a:buClr>
              <a:buFont typeface="Wingdings" pitchFamily="2" charset="2"/>
              <a:buChar char="q"/>
            </a:pPr>
            <a:r>
              <a:rPr lang="en-US" sz="1600" b="1" dirty="0" smtClean="0"/>
              <a:t>Designing</a:t>
            </a:r>
          </a:p>
          <a:p>
            <a:pPr lvl="0" algn="just" rtl="0">
              <a:buClr>
                <a:schemeClr val="tx2"/>
              </a:buClr>
              <a:buFont typeface="Wingdings" pitchFamily="2" charset="2"/>
              <a:buChar char="q"/>
            </a:pPr>
            <a:r>
              <a:rPr lang="en-US" sz="1600" b="1" dirty="0" smtClean="0"/>
              <a:t>Engineering, Procurement and Construction</a:t>
            </a:r>
          </a:p>
          <a:p>
            <a:pPr algn="l" rtl="0"/>
            <a:endParaRPr lang="fa-IR" sz="1400" dirty="0"/>
          </a:p>
        </p:txBody>
      </p:sp>
      <p:pic>
        <p:nvPicPr>
          <p:cNvPr id="8" name="Picture 1" descr="T:\pictures\Gnce\Arms\4.jpg"/>
          <p:cNvPicPr>
            <a:picLocks noChangeAspect="1" noChangeArrowheads="1"/>
          </p:cNvPicPr>
          <p:nvPr/>
        </p:nvPicPr>
        <p:blipFill>
          <a:blip r:embed="rId2" cstate="print"/>
          <a:srcRect/>
          <a:stretch>
            <a:fillRect/>
          </a:stretch>
        </p:blipFill>
        <p:spPr bwMode="auto">
          <a:xfrm>
            <a:off x="107504" y="0"/>
            <a:ext cx="1870323" cy="1844824"/>
          </a:xfrm>
          <a:prstGeom prst="rect">
            <a:avLst/>
          </a:prstGeom>
          <a:noFill/>
        </p:spPr>
      </p:pic>
      <p:pic>
        <p:nvPicPr>
          <p:cNvPr id="2" name="Picture 2"/>
          <p:cNvPicPr preferRelativeResize="0">
            <a:picLocks noChangeArrowheads="1"/>
          </p:cNvPicPr>
          <p:nvPr/>
        </p:nvPicPr>
        <p:blipFill>
          <a:blip r:embed="rId3" cstate="print"/>
          <a:srcRect/>
          <a:stretch>
            <a:fillRect/>
          </a:stretch>
        </p:blipFill>
        <p:spPr bwMode="auto">
          <a:xfrm>
            <a:off x="1908151" y="188640"/>
            <a:ext cx="7056337" cy="1512167"/>
          </a:xfrm>
          <a:prstGeom prst="rect">
            <a:avLst/>
          </a:prstGeom>
          <a:noFill/>
          <a:ln w="9525">
            <a:noFill/>
            <a:miter lim="800000"/>
            <a:headEnd/>
            <a:tailEnd/>
          </a:ln>
          <a:effectLst/>
        </p:spPr>
      </p:pic>
    </p:spTree>
    <p:extLst>
      <p:ext uri="{BB962C8B-B14F-4D97-AF65-F5344CB8AC3E}">
        <p14:creationId xmlns:p14="http://schemas.microsoft.com/office/powerpoint/2010/main" val="1915806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332"/>
            <a:ext cx="9036496" cy="768036"/>
          </a:xfrm>
        </p:spPr>
        <p:txBody>
          <a:bodyPr>
            <a:normAutofit/>
          </a:bodyPr>
          <a:lstStyle/>
          <a:p>
            <a:pPr rtl="1"/>
            <a:r>
              <a:rPr lang="en-US" sz="4400" dirty="0" smtClean="0">
                <a:latin typeface="Times New Roman" panose="02020603050405020304" pitchFamily="18" charset="0"/>
                <a:cs typeface="Times New Roman" panose="02020603050405020304" pitchFamily="18" charset="0"/>
              </a:rPr>
              <a:t>Introduction</a:t>
            </a:r>
          </a:p>
        </p:txBody>
      </p:sp>
      <p:sp>
        <p:nvSpPr>
          <p:cNvPr id="5123" name="Rectangle 3"/>
          <p:cNvSpPr>
            <a:spLocks noGrp="1" noChangeArrowheads="1"/>
          </p:cNvSpPr>
          <p:nvPr>
            <p:ph type="body" idx="1"/>
          </p:nvPr>
        </p:nvSpPr>
        <p:spPr>
          <a:xfrm>
            <a:off x="293688" y="836712"/>
            <a:ext cx="8742808" cy="5733951"/>
          </a:xfrm>
        </p:spPr>
        <p:txBody>
          <a:bodyPr>
            <a:normAutofit fontScale="62500" lnSpcReduction="20000"/>
          </a:bodyPr>
          <a:lstStyle/>
          <a:p>
            <a:pPr algn="l" rtl="0">
              <a:lnSpc>
                <a:spcPct val="120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In the field of energy, the world is facing with two threats: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l" rtl="0">
              <a:lnSpc>
                <a:spcPct val="120000"/>
              </a:lnSpc>
              <a:spcAft>
                <a:spcPts val="800"/>
              </a:spcAft>
              <a:buBlip>
                <a:blip r:embed="rId3"/>
              </a:buBlip>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Unreliable and inadequate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sources</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of energy </a:t>
            </a:r>
          </a:p>
          <a:p>
            <a:pPr lvl="0" algn="l" rtl="0">
              <a:lnSpc>
                <a:spcPct val="120000"/>
              </a:lnSpc>
              <a:spcAft>
                <a:spcPts val="800"/>
              </a:spcAft>
              <a:buBlip>
                <a:blip r:embed="rId3"/>
              </a:buBlip>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Environmental degradation and climate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change</a:t>
            </a:r>
          </a:p>
          <a:p>
            <a:pPr marL="0" indent="0" algn="l" rtl="0">
              <a:lnSpc>
                <a:spcPct val="120000"/>
              </a:lnSpc>
              <a:spcAft>
                <a:spcPts val="800"/>
              </a:spcAft>
              <a:buNone/>
            </a:pPr>
            <a:endPar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lnSpc>
                <a:spcPct val="120000"/>
              </a:lnSpc>
              <a:spcAft>
                <a:spcPts val="800"/>
              </a:spcAft>
              <a:buNone/>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those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will be a global challenge for governments and private sector that need creative and comprehensive strategy.</a:t>
            </a:r>
          </a:p>
          <a:p>
            <a:pPr algn="l" rtl="0">
              <a:lnSpc>
                <a:spcPct val="120000"/>
              </a:lnSpc>
              <a:spcAft>
                <a:spcPts val="800"/>
              </a:spcAft>
              <a:buNone/>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l" rtl="0">
              <a:lnSpc>
                <a:spcPct val="120000"/>
              </a:lnSpc>
              <a:spcAft>
                <a:spcPts val="80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800" b="1" dirty="0">
                <a:latin typeface="Times New Roman" panose="02020603050405020304" pitchFamily="18" charset="0"/>
                <a:ea typeface="Calibri" panose="020F0502020204030204" pitchFamily="34" charset="0"/>
                <a:cs typeface="Times New Roman" panose="02020603050405020304" pitchFamily="18" charset="0"/>
              </a:rPr>
              <a:t>strategy of the Islamic Republic of Iran in the field of energy efficiency policies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l" rtl="0">
              <a:lnSpc>
                <a:spcPct val="120000"/>
              </a:lnSpc>
              <a:spcAft>
                <a:spcPts val="800"/>
              </a:spcAft>
              <a:buBlip>
                <a:blip r:embed="rId3"/>
              </a:buBlip>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Increase for use of renewable energies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l" rtl="0">
              <a:lnSpc>
                <a:spcPct val="120000"/>
              </a:lnSpc>
              <a:spcAft>
                <a:spcPts val="800"/>
              </a:spcAft>
              <a:buBlip>
                <a:blip r:embed="rId3"/>
              </a:buBlip>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Increase of energy  efficiency</a:t>
            </a:r>
          </a:p>
          <a:p>
            <a:pPr marL="0" lvl="0" indent="0" algn="l" rtl="0">
              <a:lnSpc>
                <a:spcPct val="120000"/>
              </a:lnSpc>
              <a:spcAft>
                <a:spcPts val="800"/>
              </a:spcAft>
              <a:buNone/>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77888" lvl="1" indent="-342900" algn="r" rtl="1">
              <a:buFontTx/>
              <a:buChar char="-"/>
            </a:pPr>
            <a:endParaRPr lang="fa-IR" sz="2000" i="1" dirty="0">
              <a:cs typeface="Mitra" pitchFamily="2" charset="-78"/>
            </a:endParaRPr>
          </a:p>
          <a:p>
            <a:pPr marL="877888" lvl="1" indent="-342900" algn="r" rtl="1">
              <a:buFontTx/>
              <a:buChar char="-"/>
            </a:pPr>
            <a:endParaRPr lang="fa-IR" sz="2000" i="1" dirty="0" smtClean="0">
              <a:cs typeface="Mitra" pitchFamily="2" charset="-78"/>
            </a:endParaRPr>
          </a:p>
          <a:p>
            <a:pPr marL="534988" lvl="1" indent="0" algn="r" rtl="1">
              <a:buNone/>
            </a:pPr>
            <a:endParaRPr lang="fa-IR" sz="2000" i="1" dirty="0">
              <a:cs typeface="Mitra" pitchFamily="2" charset="-78"/>
            </a:endParaRPr>
          </a:p>
          <a:p>
            <a:pPr marL="534988" lvl="1" indent="0" algn="r" rtl="1">
              <a:buNone/>
            </a:pPr>
            <a:endParaRPr lang="fa-IR" sz="2000" i="1" dirty="0" smtClean="0">
              <a:cs typeface="Mitra" pitchFamily="2" charset="-78"/>
            </a:endParaRPr>
          </a:p>
          <a:p>
            <a:pPr marL="534988" lvl="1" indent="0" algn="r" rtl="1">
              <a:buNone/>
            </a:pPr>
            <a:r>
              <a:rPr lang="fa-IR" sz="2500" dirty="0" smtClean="0">
                <a:cs typeface="Mitra" pitchFamily="2" charset="-78"/>
              </a:rPr>
              <a:t>   </a:t>
            </a:r>
            <a:endParaRPr lang="en-US" sz="2500" dirty="0" smtClean="0">
              <a:cs typeface="Mitra" pitchFamily="2" charset="-78"/>
            </a:endParaRPr>
          </a:p>
        </p:txBody>
      </p:sp>
      <p:sp>
        <p:nvSpPr>
          <p:cNvPr id="2" name="Rectangle 1"/>
          <p:cNvSpPr/>
          <p:nvPr/>
        </p:nvSpPr>
        <p:spPr>
          <a:xfrm>
            <a:off x="539552" y="5157192"/>
            <a:ext cx="7992888" cy="936104"/>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lvl="0" algn="ctr" rtl="0">
              <a:lnSpc>
                <a:spcPct val="120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CC00"/>
                </a:solidFill>
                <a:latin typeface="Times New Roman" panose="02020603050405020304" pitchFamily="18" charset="0"/>
                <a:ea typeface="Times New Roman" panose="02020603050405020304" pitchFamily="18" charset="0"/>
                <a:cs typeface="Times New Roman" panose="02020603050405020304" pitchFamily="18" charset="0"/>
              </a:rPr>
              <a:t>with</a:t>
            </a: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the approach of investment in private sector</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99286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blogs-images.forbes.com/kenkam/files/2014/12/bigstock-businessman-with-financial-sym-46914868-1-1940x1316.jpg"/>
          <p:cNvPicPr preferRelativeResize="0">
            <a:picLocks noChangeArrowheads="1"/>
          </p:cNvPicPr>
          <p:nvPr/>
        </p:nvPicPr>
        <p:blipFill>
          <a:blip r:embed="rId2" cstate="print"/>
          <a:srcRect/>
          <a:stretch>
            <a:fillRect/>
          </a:stretch>
        </p:blipFill>
        <p:spPr bwMode="auto">
          <a:xfrm>
            <a:off x="0" y="3458144"/>
            <a:ext cx="4638403" cy="3399856"/>
          </a:xfrm>
          <a:prstGeom prst="rect">
            <a:avLst/>
          </a:prstGeom>
          <a:noFill/>
        </p:spPr>
      </p:pic>
      <p:pic>
        <p:nvPicPr>
          <p:cNvPr id="3080" name="Picture 8" descr="https://encrypted-tbn1.gstatic.com/images?q=tbn:ANd9GcQX70YV9hENeJaQAAiugPCUpPL74nBMmaFLY692mlhAAD-kJbqqhw"/>
          <p:cNvPicPr preferRelativeResize="0">
            <a:picLocks noChangeArrowheads="1"/>
          </p:cNvPicPr>
          <p:nvPr/>
        </p:nvPicPr>
        <p:blipFill>
          <a:blip r:embed="rId3" cstate="print"/>
          <a:srcRect/>
          <a:stretch>
            <a:fillRect/>
          </a:stretch>
        </p:blipFill>
        <p:spPr bwMode="auto">
          <a:xfrm>
            <a:off x="4860032" y="3472433"/>
            <a:ext cx="4283968" cy="3385568"/>
          </a:xfrm>
          <a:prstGeom prst="rect">
            <a:avLst/>
          </a:prstGeom>
          <a:noFill/>
        </p:spPr>
      </p:pic>
      <p:pic>
        <p:nvPicPr>
          <p:cNvPr id="3078" name="Picture 6" descr="https://www.luxuryacademy.co.uk/wp-content/uploads/2015/07/risk.jpg"/>
          <p:cNvPicPr preferRelativeResize="0">
            <a:picLocks noChangeArrowheads="1"/>
          </p:cNvPicPr>
          <p:nvPr/>
        </p:nvPicPr>
        <p:blipFill>
          <a:blip r:embed="rId4" cstate="print"/>
          <a:srcRect/>
          <a:stretch>
            <a:fillRect/>
          </a:stretch>
        </p:blipFill>
        <p:spPr bwMode="auto">
          <a:xfrm>
            <a:off x="0" y="0"/>
            <a:ext cx="4652120" cy="3290393"/>
          </a:xfrm>
          <a:prstGeom prst="rect">
            <a:avLst/>
          </a:prstGeom>
          <a:noFill/>
        </p:spPr>
      </p:pic>
      <p:pic>
        <p:nvPicPr>
          <p:cNvPr id="3074" name="Picture 2" descr="http://cdn.tinybuddha.com/wp-content/uploads/2015/01/Man-and-Shining-Sun.jpg"/>
          <p:cNvPicPr preferRelativeResize="0">
            <a:picLocks noChangeArrowheads="1"/>
          </p:cNvPicPr>
          <p:nvPr/>
        </p:nvPicPr>
        <p:blipFill>
          <a:blip r:embed="rId5" cstate="print"/>
          <a:srcRect/>
          <a:stretch>
            <a:fillRect/>
          </a:stretch>
        </p:blipFill>
        <p:spPr bwMode="auto">
          <a:xfrm>
            <a:off x="4860032" y="0"/>
            <a:ext cx="4283968" cy="3257229"/>
          </a:xfrm>
          <a:prstGeom prst="rect">
            <a:avLst/>
          </a:prstGeom>
          <a:noFill/>
        </p:spPr>
      </p:pic>
      <p:sp>
        <p:nvSpPr>
          <p:cNvPr id="3" name="Content Placeholder 2"/>
          <p:cNvSpPr>
            <a:spLocks noGrp="1"/>
          </p:cNvSpPr>
          <p:nvPr>
            <p:ph idx="1"/>
          </p:nvPr>
        </p:nvSpPr>
        <p:spPr/>
        <p:txBody>
          <a:bodyPr/>
          <a:lstStyle/>
          <a:p>
            <a:pPr algn="l" rtl="0"/>
            <a:endParaRPr lang="en-US" dirty="0" smtClean="0"/>
          </a:p>
          <a:p>
            <a:pPr algn="l" rtl="0"/>
            <a:endParaRPr lang="fa-IR" dirty="0"/>
          </a:p>
        </p:txBody>
      </p:sp>
      <p:sp>
        <p:nvSpPr>
          <p:cNvPr id="4" name="Footer Placeholder 3"/>
          <p:cNvSpPr>
            <a:spLocks noGrp="1"/>
          </p:cNvSpPr>
          <p:nvPr>
            <p:ph type="ftr" sz="quarter" idx="11"/>
          </p:nvPr>
        </p:nvSpPr>
        <p:spPr/>
        <p:txBody>
          <a:bodyPr/>
          <a:lstStyle/>
          <a:p>
            <a:pPr rtl="0"/>
            <a:r>
              <a:rPr lang="en-US" smtClean="0"/>
              <a:t>Saeid Mohazab Torabi</a:t>
            </a:r>
            <a:endParaRPr lang="fa-IR"/>
          </a:p>
        </p:txBody>
      </p:sp>
      <p:sp>
        <p:nvSpPr>
          <p:cNvPr id="5" name="Slide Number Placeholder 4"/>
          <p:cNvSpPr>
            <a:spLocks noGrp="1"/>
          </p:cNvSpPr>
          <p:nvPr>
            <p:ph type="sldNum" sz="quarter" idx="12"/>
          </p:nvPr>
        </p:nvSpPr>
        <p:spPr/>
        <p:txBody>
          <a:bodyPr/>
          <a:lstStyle/>
          <a:p>
            <a:pPr algn="r" rtl="0"/>
            <a:fld id="{9EC67082-D0F6-4E09-A350-A4E1A697F5EC}" type="slidenum">
              <a:rPr lang="fa-IR" smtClean="0"/>
              <a:pPr algn="r" rtl="0"/>
              <a:t>6</a:t>
            </a:fld>
            <a:endParaRPr lang="fa-IR"/>
          </a:p>
        </p:txBody>
      </p:sp>
      <p:graphicFrame>
        <p:nvGraphicFramePr>
          <p:cNvPr id="7" name="Diagram 6"/>
          <p:cNvGraphicFramePr/>
          <p:nvPr>
            <p:extLst>
              <p:ext uri="{D42A27DB-BD31-4B8C-83A1-F6EECF244321}">
                <p14:modId xmlns:p14="http://schemas.microsoft.com/office/powerpoint/2010/main" val="426979272"/>
              </p:ext>
            </p:extLst>
          </p:nvPr>
        </p:nvGraphicFramePr>
        <p:xfrm>
          <a:off x="-125544" y="188640"/>
          <a:ext cx="9756576" cy="64087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34" y="476672"/>
            <a:ext cx="8060965" cy="622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descr="T:\pictures\Gnce\Arms\4.jpg"/>
          <p:cNvPicPr>
            <a:picLocks noChangeAspect="1" noChangeArrowheads="1"/>
          </p:cNvPicPr>
          <p:nvPr/>
        </p:nvPicPr>
        <p:blipFill>
          <a:blip r:embed="rId3" cstate="print"/>
          <a:srcRect/>
          <a:stretch>
            <a:fillRect/>
          </a:stretch>
        </p:blipFill>
        <p:spPr bwMode="auto">
          <a:xfrm>
            <a:off x="1" y="0"/>
            <a:ext cx="1091460" cy="620688"/>
          </a:xfrm>
          <a:prstGeom prst="rect">
            <a:avLst/>
          </a:prstGeom>
          <a:noFill/>
        </p:spPr>
      </p:pic>
      <p:sp>
        <p:nvSpPr>
          <p:cNvPr id="4" name="TextBox 3"/>
          <p:cNvSpPr txBox="1"/>
          <p:nvPr/>
        </p:nvSpPr>
        <p:spPr>
          <a:xfrm>
            <a:off x="539552" y="6309320"/>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317407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704" y="404664"/>
            <a:ext cx="8005895" cy="630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descr="T:\pictures\Gnce\Arms\4.jpg"/>
          <p:cNvPicPr>
            <a:picLocks noChangeAspect="1" noChangeArrowheads="1"/>
          </p:cNvPicPr>
          <p:nvPr/>
        </p:nvPicPr>
        <p:blipFill>
          <a:blip r:embed="rId3" cstate="print"/>
          <a:srcRect/>
          <a:stretch>
            <a:fillRect/>
          </a:stretch>
        </p:blipFill>
        <p:spPr bwMode="auto">
          <a:xfrm>
            <a:off x="1" y="0"/>
            <a:ext cx="1091460" cy="620688"/>
          </a:xfrm>
          <a:prstGeom prst="rect">
            <a:avLst/>
          </a:prstGeom>
          <a:noFill/>
        </p:spPr>
      </p:pic>
      <p:sp>
        <p:nvSpPr>
          <p:cNvPr id="4" name="TextBox 3"/>
          <p:cNvSpPr txBox="1"/>
          <p:nvPr/>
        </p:nvSpPr>
        <p:spPr>
          <a:xfrm>
            <a:off x="539552" y="6453336"/>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1899115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762000"/>
            <a:ext cx="4419599"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762000"/>
            <a:ext cx="4343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descr="T:\pictures\Gnce\Arms\4.jpg"/>
          <p:cNvPicPr>
            <a:picLocks noChangeAspect="1" noChangeArrowheads="1"/>
          </p:cNvPicPr>
          <p:nvPr/>
        </p:nvPicPr>
        <p:blipFill>
          <a:blip r:embed="rId4" cstate="print"/>
          <a:srcRect/>
          <a:stretch>
            <a:fillRect/>
          </a:stretch>
        </p:blipFill>
        <p:spPr bwMode="auto">
          <a:xfrm>
            <a:off x="1" y="0"/>
            <a:ext cx="1091460" cy="620688"/>
          </a:xfrm>
          <a:prstGeom prst="rect">
            <a:avLst/>
          </a:prstGeom>
          <a:noFill/>
        </p:spPr>
      </p:pic>
      <p:sp>
        <p:nvSpPr>
          <p:cNvPr id="5" name="TextBox 4"/>
          <p:cNvSpPr txBox="1"/>
          <p:nvPr/>
        </p:nvSpPr>
        <p:spPr>
          <a:xfrm>
            <a:off x="539552" y="6309320"/>
            <a:ext cx="6552728" cy="261610"/>
          </a:xfrm>
          <a:prstGeom prst="rect">
            <a:avLst/>
          </a:prstGeom>
          <a:noFill/>
        </p:spPr>
        <p:txBody>
          <a:bodyPr wrap="square" rtlCol="1">
            <a:spAutoFit/>
          </a:bodyPr>
          <a:lstStyle/>
          <a:p>
            <a:pPr algn="just" rtl="0"/>
            <a:r>
              <a:rPr lang="en-US" sz="1050" b="1" dirty="0" smtClean="0"/>
              <a:t>Source</a:t>
            </a:r>
            <a:r>
              <a:rPr lang="en-US" sz="1050" dirty="0" smtClean="0"/>
              <a:t>: Tavanir Holding Company; Statistical report on 48 years of activities of Iran electric power industry; Dec. 2015</a:t>
            </a:r>
            <a:endParaRPr lang="fa-IR" sz="1050" dirty="0"/>
          </a:p>
        </p:txBody>
      </p:sp>
    </p:spTree>
    <p:extLst>
      <p:ext uri="{BB962C8B-B14F-4D97-AF65-F5344CB8AC3E}">
        <p14:creationId xmlns:p14="http://schemas.microsoft.com/office/powerpoint/2010/main" val="994293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1577</Words>
  <Application>Microsoft Office PowerPoint</Application>
  <PresentationFormat>On-screen Show (4:3)</PresentationFormat>
  <Paragraphs>267</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Investments; Attractiveness &amp; Diversities In POWER INDUSTRY OF IRAN</vt:lpstr>
      <vt:lpstr>Saeed Mohazab Torabi</vt:lpstr>
      <vt:lpstr>GhodsNiroo Engineering Company (GNEC)</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Attractiveness</vt:lpstr>
      <vt:lpstr>Attractiveness</vt:lpstr>
      <vt:lpstr>PowerPoint Presentation</vt:lpstr>
      <vt:lpstr>Suggested Plans</vt:lpstr>
      <vt:lpstr>PowerPoint Presentation</vt:lpstr>
      <vt:lpstr>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The engine of development</dc:title>
  <dc:creator>Admin</dc:creator>
  <cp:lastModifiedBy>smohazabtorabi</cp:lastModifiedBy>
  <cp:revision>289</cp:revision>
  <dcterms:created xsi:type="dcterms:W3CDTF">2016-02-19T09:54:21Z</dcterms:created>
  <dcterms:modified xsi:type="dcterms:W3CDTF">2016-02-29T16:31:16Z</dcterms:modified>
</cp:coreProperties>
</file>